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477" r:id="rId3"/>
    <p:sldId id="513" r:id="rId5"/>
    <p:sldId id="514" r:id="rId6"/>
    <p:sldId id="515" r:id="rId7"/>
    <p:sldId id="516" r:id="rId8"/>
    <p:sldId id="517" r:id="rId9"/>
    <p:sldId id="518" r:id="rId10"/>
    <p:sldId id="519" r:id="rId11"/>
    <p:sldId id="520" r:id="rId12"/>
    <p:sldId id="521" r:id="rId13"/>
    <p:sldId id="522" r:id="rId14"/>
    <p:sldId id="523" r:id="rId15"/>
    <p:sldId id="524" r:id="rId16"/>
    <p:sldId id="525" r:id="rId17"/>
    <p:sldId id="526" r:id="rId18"/>
    <p:sldId id="527" r:id="rId19"/>
    <p:sldId id="528" r:id="rId20"/>
    <p:sldId id="529" r:id="rId21"/>
    <p:sldId id="538" r:id="rId22"/>
    <p:sldId id="530" r:id="rId23"/>
    <p:sldId id="531" r:id="rId24"/>
    <p:sldId id="532" r:id="rId25"/>
    <p:sldId id="533" r:id="rId26"/>
    <p:sldId id="534" r:id="rId27"/>
    <p:sldId id="535" r:id="rId28"/>
    <p:sldId id="536" r:id="rId29"/>
    <p:sldId id="478"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1pPr>
    <a:lvl2pPr marL="0" marR="0" indent="2286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2pPr>
    <a:lvl3pPr marL="0" marR="0" indent="4572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3pPr>
    <a:lvl4pPr marL="0" marR="0" indent="6858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4pPr>
    <a:lvl5pPr marL="0" marR="0" indent="9144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5pPr>
    <a:lvl6pPr marL="0" marR="0" indent="11430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6pPr>
    <a:lvl7pPr marL="0" marR="0" indent="13716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7pPr>
    <a:lvl8pPr marL="0" marR="0" indent="16002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8pPr>
    <a:lvl9pPr marL="0" marR="0" indent="182880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ve.zhu@fit2cloud.com"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2"/>
    <p:restoredTop sz="95827"/>
  </p:normalViewPr>
  <p:slideViewPr>
    <p:cSldViewPr snapToGrid="0" snapToObjects="1">
      <p:cViewPr varScale="1">
        <p:scale>
          <a:sx n="62" d="100"/>
          <a:sy n="62" d="100"/>
        </p:scale>
        <p:origin x="67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tiff>
</file>

<file path=ppt/media/image5.jpeg>
</file>

<file path=ppt/media/image50.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1143000" y="685800"/>
            <a:ext cx="4572000" cy="3429000"/>
          </a:xfrm>
          <a:prstGeom prst="rect">
            <a:avLst/>
          </a:prstGeom>
        </p:spPr>
        <p:txBody>
          <a:bodyPr/>
          <a:lstStyle/>
          <a:p/>
        </p:txBody>
      </p:sp>
      <p:sp>
        <p:nvSpPr>
          <p:cNvPr id="147" name="Shape 147"/>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defRPr/>
            </a:pPr>
            <a:endParaRPr kumimoji="1"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p:cSld name="标题与副标题">
    <p:spTree>
      <p:nvGrpSpPr>
        <p:cNvPr id="1" name=""/>
        <p:cNvGrpSpPr/>
        <p:nvPr/>
      </p:nvGrpSpPr>
      <p:grpSpPr>
        <a:xfrm>
          <a:off x="0" y="0"/>
          <a:ext cx="0" cy="0"/>
          <a:chOff x="0" y="0"/>
          <a:chExt cx="0" cy="0"/>
        </a:xfrm>
      </p:grpSpPr>
      <p:sp>
        <p:nvSpPr>
          <p:cNvPr id="14" name="标题文本"/>
          <p:cNvSpPr txBox="1">
            <a:spLocks noGrp="1"/>
          </p:cNvSpPr>
          <p:nvPr>
            <p:ph type="title" hasCustomPrompt="1"/>
          </p:nvPr>
        </p:nvSpPr>
        <p:spPr>
          <a:xfrm>
            <a:off x="4833937" y="2303859"/>
            <a:ext cx="14716126" cy="4643438"/>
          </a:xfrm>
          <a:prstGeom prst="rect">
            <a:avLst/>
          </a:prstGeom>
        </p:spPr>
        <p:txBody>
          <a:bodyPr anchor="b"/>
          <a:lstStyle/>
          <a:p>
            <a:r>
              <a:t>标题文本</a:t>
            </a:r>
          </a:p>
        </p:txBody>
      </p:sp>
      <p:sp>
        <p:nvSpPr>
          <p:cNvPr id="15" name="正文级别 1…"/>
          <p:cNvSpPr txBox="1">
            <a:spLocks noGrp="1"/>
          </p:cNvSpPr>
          <p:nvPr>
            <p:ph type="body" sz="quarter" idx="1" hasCustomPrompt="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r>
              <a:t>正文级别 1</a:t>
            </a:r>
          </a:p>
          <a:p>
            <a:pPr lvl="1"/>
            <a:r>
              <a:t>正文级别 2</a:t>
            </a:r>
          </a:p>
          <a:p>
            <a:pPr lvl="2"/>
            <a:r>
              <a:t>正文级别 3</a:t>
            </a:r>
          </a:p>
          <a:p>
            <a:pPr lvl="3"/>
            <a:r>
              <a:t>正文级别 4</a:t>
            </a:r>
          </a:p>
          <a:p>
            <a:pPr lvl="4"/>
            <a:r>
              <a:t>正文级别 5</a:t>
            </a:r>
          </a:p>
        </p:txBody>
      </p:sp>
      <p:sp>
        <p:nvSpPr>
          <p:cNvPr id="16" name="幻灯片编号"/>
          <p:cNvSpPr txBox="1">
            <a:spLocks noGrp="1"/>
          </p:cNvSpPr>
          <p:nvPr>
            <p:ph type="sldNum" sz="quarter" idx="2"/>
          </p:nvPr>
        </p:nvSpPr>
        <p:spPr>
          <a:prstGeom prst="rect">
            <a:avLst/>
          </a:prstGeom>
        </p:spPr>
        <p:txBody>
          <a:bodyPr/>
          <a:lstStyle>
            <a:lvl1pPr>
              <a:defRPr>
                <a:latin typeface="Helvetica Neue Thin" panose="02000503000000020004"/>
                <a:ea typeface="Helvetica Neue Thin" panose="02000503000000020004"/>
                <a:cs typeface="Helvetica Neue Thin" panose="02000503000000020004"/>
                <a:sym typeface="Helvetica Neue Thin" panose="02000503000000020004"/>
              </a:defRPr>
            </a:lvl1p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p:cSld name="空白">
    <p:spTree>
      <p:nvGrpSpPr>
        <p:cNvPr id="1" name=""/>
        <p:cNvGrpSpPr/>
        <p:nvPr/>
      </p:nvGrpSpPr>
      <p:grpSpPr>
        <a:xfrm>
          <a:off x="0" y="0"/>
          <a:ext cx="0" cy="0"/>
          <a:chOff x="0" y="0"/>
          <a:chExt cx="0" cy="0"/>
        </a:xfrm>
      </p:grpSpPr>
      <p:pic>
        <p:nvPicPr>
          <p:cNvPr id="112" name="FIT2CLOUD飞致云 logo 蓝色 无空白.png" descr="FIT2CLOUD飞致云 logo 蓝色 无空白.png"/>
          <p:cNvPicPr>
            <a:picLocks noChangeAspect="1"/>
          </p:cNvPicPr>
          <p:nvPr/>
        </p:nvPicPr>
        <p:blipFill>
          <a:blip r:embed="rId2"/>
          <a:stretch>
            <a:fillRect/>
          </a:stretch>
        </p:blipFill>
        <p:spPr>
          <a:xfrm>
            <a:off x="18227447" y="762000"/>
            <a:ext cx="5461001" cy="566743"/>
          </a:xfrm>
          <a:prstGeom prst="rect">
            <a:avLst/>
          </a:prstGeom>
          <a:ln w="12700">
            <a:miter lim="400000"/>
            <a:headEnd/>
            <a:tailEnd/>
          </a:ln>
        </p:spPr>
      </p:pic>
      <p:sp>
        <p:nvSpPr>
          <p:cNvPr id="11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p:cSld name="项目符号">
    <p:spTree>
      <p:nvGrpSpPr>
        <p:cNvPr id="1" name=""/>
        <p:cNvGrpSpPr/>
        <p:nvPr/>
      </p:nvGrpSpPr>
      <p:grpSpPr>
        <a:xfrm>
          <a:off x="0" y="0"/>
          <a:ext cx="0" cy="0"/>
          <a:chOff x="0" y="0"/>
          <a:chExt cx="0" cy="0"/>
        </a:xfrm>
      </p:grpSpPr>
      <p:pic>
        <p:nvPicPr>
          <p:cNvPr id="120" name="2@2x.png" descr="2@2x.png"/>
          <p:cNvPicPr>
            <a:picLocks noChangeAspect="1"/>
          </p:cNvPicPr>
          <p:nvPr/>
        </p:nvPicPr>
        <p:blipFill>
          <a:blip r:embed="rId2"/>
          <a:stretch>
            <a:fillRect/>
          </a:stretch>
        </p:blipFill>
        <p:spPr>
          <a:xfrm>
            <a:off x="1275397" y="1029012"/>
            <a:ext cx="5033353" cy="525461"/>
          </a:xfrm>
          <a:prstGeom prst="rect">
            <a:avLst/>
          </a:prstGeom>
          <a:ln w="12700">
            <a:miter lim="400000"/>
            <a:headEnd/>
            <a:tailEnd/>
          </a:ln>
        </p:spPr>
      </p:pic>
      <p:pic>
        <p:nvPicPr>
          <p:cNvPr id="121" name="图片 1" descr="图片 1"/>
          <p:cNvPicPr>
            <a:picLocks noChangeAspect="1"/>
          </p:cNvPicPr>
          <p:nvPr/>
        </p:nvPicPr>
        <p:blipFill>
          <a:blip r:embed="rId3"/>
          <a:stretch>
            <a:fillRect/>
          </a:stretch>
        </p:blipFill>
        <p:spPr>
          <a:xfrm>
            <a:off x="0" y="0"/>
            <a:ext cx="24387811" cy="13716636"/>
          </a:xfrm>
          <a:prstGeom prst="rect">
            <a:avLst/>
          </a:prstGeom>
          <a:ln w="12700">
            <a:miter lim="400000"/>
            <a:headEnd/>
            <a:tailEnd/>
          </a:ln>
        </p:spPr>
      </p:pic>
      <p:pic>
        <p:nvPicPr>
          <p:cNvPr id="122" name="2@2x.png" descr="2@2x.png"/>
          <p:cNvPicPr>
            <a:picLocks noChangeAspect="1"/>
          </p:cNvPicPr>
          <p:nvPr/>
        </p:nvPicPr>
        <p:blipFill>
          <a:blip r:embed="rId2"/>
          <a:stretch>
            <a:fillRect/>
          </a:stretch>
        </p:blipFill>
        <p:spPr>
          <a:xfrm>
            <a:off x="848042" y="723577"/>
            <a:ext cx="5033353" cy="525462"/>
          </a:xfrm>
          <a:prstGeom prst="rect">
            <a:avLst/>
          </a:prstGeom>
          <a:ln w="12700">
            <a:miter lim="400000"/>
            <a:headEnd/>
            <a:tailEnd/>
          </a:ln>
        </p:spPr>
      </p:pic>
      <p:sp>
        <p:nvSpPr>
          <p:cNvPr id="12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p:cSld name="标题与副标题">
    <p:spTree>
      <p:nvGrpSpPr>
        <p:cNvPr id="1" name=""/>
        <p:cNvGrpSpPr/>
        <p:nvPr/>
      </p:nvGrpSpPr>
      <p:grpSpPr>
        <a:xfrm>
          <a:off x="0" y="0"/>
          <a:ext cx="0" cy="0"/>
          <a:chOff x="0" y="0"/>
          <a:chExt cx="0" cy="0"/>
        </a:xfrm>
      </p:grpSpPr>
      <p:sp>
        <p:nvSpPr>
          <p:cNvPr id="130" name="幻灯片编号"/>
          <p:cNvSpPr txBox="1">
            <a:spLocks noGrp="1"/>
          </p:cNvSpPr>
          <p:nvPr>
            <p:ph type="sldNum" sz="quarter" idx="2"/>
          </p:nvPr>
        </p:nvSpPr>
        <p:spPr>
          <a:prstGeom prst="rect">
            <a:avLst/>
          </a:prstGeom>
        </p:spPr>
        <p:txBody>
          <a:bodyPr/>
          <a:lstStyle>
            <a:lvl1pPr>
              <a:defRPr>
                <a:latin typeface="Helvetica Neue Thin" panose="02000503000000020004"/>
                <a:ea typeface="Helvetica Neue Thin" panose="02000503000000020004"/>
                <a:cs typeface="Helvetica Neue Thin" panose="02000503000000020004"/>
                <a:sym typeface="Helvetica Neue Thin" panose="02000503000000020004"/>
              </a:defRPr>
            </a:lvl1pPr>
          </a:lstStyle>
          <a:p>
            <a:fld id="{86CB4B4D-7CA3-9044-876B-883B54F8677D}" type="slidenum">
              <a:rPr/>
            </a:fld>
            <a:endParaRPr/>
          </a:p>
        </p:txBody>
      </p:sp>
      <p:pic>
        <p:nvPicPr>
          <p:cNvPr id="131" name="ppt-1080X1920-ǳɫ-13.jpg" descr="ppt-1080X1920-ǳɫ-13.jpg"/>
          <p:cNvPicPr>
            <a:picLocks noChangeAspect="1"/>
          </p:cNvPicPr>
          <p:nvPr/>
        </p:nvPicPr>
        <p:blipFill>
          <a:blip r:embed="rId2"/>
          <a:stretch>
            <a:fillRect/>
          </a:stretch>
        </p:blipFill>
        <p:spPr>
          <a:xfrm>
            <a:off x="0" y="0"/>
            <a:ext cx="24384000" cy="13716000"/>
          </a:xfrm>
          <a:prstGeom prst="rect">
            <a:avLst/>
          </a:prstGeom>
          <a:ln w="12700">
            <a:miter lim="400000"/>
            <a:headEnd/>
            <a:tailEnd/>
          </a:ln>
        </p:spPr>
      </p:pic>
      <p:sp>
        <p:nvSpPr>
          <p:cNvPr id="132" name="形状"/>
          <p:cNvSpPr/>
          <p:nvPr/>
        </p:nvSpPr>
        <p:spPr>
          <a:xfrm rot="5400000">
            <a:off x="1706523" y="-1907064"/>
            <a:ext cx="5234054" cy="8888470"/>
          </a:xfrm>
          <a:custGeom>
            <a:avLst/>
            <a:gdLst/>
            <a:ahLst/>
            <a:cxnLst>
              <a:cxn ang="0">
                <a:pos x="wd2" y="hd2"/>
              </a:cxn>
              <a:cxn ang="5400000">
                <a:pos x="wd2" y="hd2"/>
              </a:cxn>
              <a:cxn ang="10800000">
                <a:pos x="wd2" y="hd2"/>
              </a:cxn>
              <a:cxn ang="16200000">
                <a:pos x="wd2" y="hd2"/>
              </a:cxn>
            </a:cxnLst>
            <a:rect l="0" t="0" r="r" b="b"/>
            <a:pathLst>
              <a:path w="21600" h="21600" extrusionOk="0">
                <a:moveTo>
                  <a:pt x="26" y="0"/>
                </a:moveTo>
                <a:lnTo>
                  <a:pt x="0" y="21465"/>
                </a:lnTo>
                <a:lnTo>
                  <a:pt x="21600" y="21600"/>
                </a:lnTo>
                <a:cubicBezTo>
                  <a:pt x="17906" y="17856"/>
                  <a:pt x="14195" y="14118"/>
                  <a:pt x="10466" y="10387"/>
                </a:cubicBezTo>
                <a:cubicBezTo>
                  <a:pt x="7001" y="6919"/>
                  <a:pt x="3521" y="3457"/>
                  <a:pt x="26" y="0"/>
                </a:cubicBezTo>
                <a:close/>
              </a:path>
            </a:pathLst>
          </a:custGeom>
          <a:solidFill>
            <a:schemeClr val="accent2">
              <a:hueOff val="167855"/>
              <a:satOff val="17755"/>
              <a:lumOff val="-16666"/>
              <a:alpha val="90000"/>
            </a:scheme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panose="02000503000000020004"/>
              </a:defRPr>
            </a:p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p:cSld name="空白">
    <p:spTree>
      <p:nvGrpSpPr>
        <p:cNvPr id="1" name=""/>
        <p:cNvGrpSpPr/>
        <p:nvPr/>
      </p:nvGrpSpPr>
      <p:grpSpPr>
        <a:xfrm>
          <a:off x="0" y="0"/>
          <a:ext cx="0" cy="0"/>
          <a:chOff x="0" y="0"/>
          <a:chExt cx="0" cy="0"/>
        </a:xfrm>
      </p:grpSpPr>
      <p:pic>
        <p:nvPicPr>
          <p:cNvPr id="139" name="FIT2CLOUD飞致云 logo 蓝色 无空白.png" descr="FIT2CLOUD飞致云 logo 蓝色 无空白.png"/>
          <p:cNvPicPr>
            <a:picLocks noChangeAspect="1"/>
          </p:cNvPicPr>
          <p:nvPr/>
        </p:nvPicPr>
        <p:blipFill>
          <a:blip r:embed="rId2"/>
          <a:stretch>
            <a:fillRect/>
          </a:stretch>
        </p:blipFill>
        <p:spPr>
          <a:xfrm>
            <a:off x="18227447" y="762000"/>
            <a:ext cx="5461001" cy="566743"/>
          </a:xfrm>
          <a:prstGeom prst="rect">
            <a:avLst/>
          </a:prstGeom>
          <a:ln w="12700">
            <a:miter lim="400000"/>
            <a:headEnd/>
            <a:tailEnd/>
          </a:ln>
        </p:spPr>
      </p:pic>
      <p:sp>
        <p:nvSpPr>
          <p:cNvPr id="14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p:cSld name="照片 - 水平">
    <p:spTree>
      <p:nvGrpSpPr>
        <p:cNvPr id="1" name=""/>
        <p:cNvGrpSpPr/>
        <p:nvPr/>
      </p:nvGrpSpPr>
      <p:grpSpPr>
        <a:xfrm>
          <a:off x="0" y="0"/>
          <a:ext cx="0" cy="0"/>
          <a:chOff x="0" y="0"/>
          <a:chExt cx="0" cy="0"/>
        </a:xfrm>
      </p:grpSpPr>
      <p:sp>
        <p:nvSpPr>
          <p:cNvPr id="23" name="图像"/>
          <p:cNvSpPr>
            <a:spLocks noGrp="1"/>
          </p:cNvSpPr>
          <p:nvPr>
            <p:ph type="pic" sz="half" idx="21"/>
          </p:nvPr>
        </p:nvSpPr>
        <p:spPr>
          <a:xfrm>
            <a:off x="5329062" y="406546"/>
            <a:ext cx="13716003" cy="9148765"/>
          </a:xfrm>
          <a:prstGeom prst="rect">
            <a:avLst/>
          </a:prstGeom>
        </p:spPr>
        <p:txBody>
          <a:bodyPr lIns="91439" tIns="45719" rIns="91439" bIns="45719" anchor="t">
            <a:noAutofit/>
          </a:bodyPr>
          <a:lstStyle/>
          <a:p/>
        </p:txBody>
      </p:sp>
      <p:sp>
        <p:nvSpPr>
          <p:cNvPr id="24" name="标题文本"/>
          <p:cNvSpPr txBox="1">
            <a:spLocks noGrp="1"/>
          </p:cNvSpPr>
          <p:nvPr>
            <p:ph type="title" hasCustomPrompt="1"/>
          </p:nvPr>
        </p:nvSpPr>
        <p:spPr>
          <a:xfrm>
            <a:off x="4833937" y="9447609"/>
            <a:ext cx="14716126" cy="2000251"/>
          </a:xfrm>
          <a:prstGeom prst="rect">
            <a:avLst/>
          </a:prstGeom>
        </p:spPr>
        <p:txBody>
          <a:bodyPr anchor="b"/>
          <a:lstStyle/>
          <a:p>
            <a:r>
              <a:t>标题文本</a:t>
            </a:r>
          </a:p>
        </p:txBody>
      </p:sp>
      <p:sp>
        <p:nvSpPr>
          <p:cNvPr id="25" name="正文级别 1…"/>
          <p:cNvSpPr txBox="1">
            <a:spLocks noGrp="1"/>
          </p:cNvSpPr>
          <p:nvPr>
            <p:ph type="body" sz="quarter" idx="1" hasCustomPrompt="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r>
              <a:t>正文级别 1</a:t>
            </a:r>
          </a:p>
          <a:p>
            <a:pPr lvl="1"/>
            <a:r>
              <a:t>正文级别 2</a:t>
            </a:r>
          </a:p>
          <a:p>
            <a:pPr lvl="2"/>
            <a:r>
              <a:t>正文级别 3</a:t>
            </a:r>
          </a:p>
          <a:p>
            <a:pPr lvl="3"/>
            <a:r>
              <a:t>正文级别 4</a:t>
            </a:r>
          </a:p>
          <a:p>
            <a:pPr lvl="4"/>
            <a:r>
              <a:t>正文级别 5</a:t>
            </a:r>
          </a:p>
        </p:txBody>
      </p:sp>
      <p:sp>
        <p:nvSpPr>
          <p:cNvPr id="26"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p:cSld name="标题 - 居中">
    <p:spTree>
      <p:nvGrpSpPr>
        <p:cNvPr id="1" name=""/>
        <p:cNvGrpSpPr/>
        <p:nvPr/>
      </p:nvGrpSpPr>
      <p:grpSpPr>
        <a:xfrm>
          <a:off x="0" y="0"/>
          <a:ext cx="0" cy="0"/>
          <a:chOff x="0" y="0"/>
          <a:chExt cx="0" cy="0"/>
        </a:xfrm>
      </p:grpSpPr>
      <p:pic>
        <p:nvPicPr>
          <p:cNvPr id="33" name="ppt内页（白色）-首页-绿色.jpg" descr="ppt内页（白色）-首页-绿色.jpg"/>
          <p:cNvPicPr>
            <a:picLocks noChangeAspect="1"/>
          </p:cNvPicPr>
          <p:nvPr/>
        </p:nvPicPr>
        <p:blipFill>
          <a:blip r:embed="rId2"/>
          <a:stretch>
            <a:fillRect/>
          </a:stretch>
        </p:blipFill>
        <p:spPr>
          <a:xfrm>
            <a:off x="4934" y="-1"/>
            <a:ext cx="24374132" cy="13716001"/>
          </a:xfrm>
          <a:prstGeom prst="rect">
            <a:avLst/>
          </a:prstGeom>
          <a:ln w="12700">
            <a:miter lim="400000"/>
            <a:headEnd/>
            <a:tailEnd/>
          </a:ln>
        </p:spPr>
      </p:pic>
      <p:pic>
        <p:nvPicPr>
          <p:cNvPr id="34" name="FIT2CLOUD飞致云 logo 蓝色 无空白.png" descr="FIT2CLOUD飞致云 logo 蓝色 无空白.png"/>
          <p:cNvPicPr>
            <a:picLocks noChangeAspect="1"/>
          </p:cNvPicPr>
          <p:nvPr/>
        </p:nvPicPr>
        <p:blipFill>
          <a:blip r:embed="rId3"/>
          <a:stretch>
            <a:fillRect/>
          </a:stretch>
        </p:blipFill>
        <p:spPr>
          <a:xfrm>
            <a:off x="986791" y="990600"/>
            <a:ext cx="5461001" cy="566743"/>
          </a:xfrm>
          <a:prstGeom prst="rect">
            <a:avLst/>
          </a:prstGeom>
          <a:ln w="12700">
            <a:miter lim="400000"/>
            <a:headEnd/>
            <a:tailEnd/>
          </a:ln>
        </p:spPr>
      </p:pic>
      <p:sp>
        <p:nvSpPr>
          <p:cNvPr id="3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p:cSld name="标题与项目符号">
    <p:spTree>
      <p:nvGrpSpPr>
        <p:cNvPr id="1" name=""/>
        <p:cNvGrpSpPr/>
        <p:nvPr/>
      </p:nvGrpSpPr>
      <p:grpSpPr>
        <a:xfrm>
          <a:off x="0" y="0"/>
          <a:ext cx="0" cy="0"/>
          <a:chOff x="0" y="0"/>
          <a:chExt cx="0" cy="0"/>
        </a:xfrm>
      </p:grpSpPr>
      <p:sp>
        <p:nvSpPr>
          <p:cNvPr id="59" name="标题文本"/>
          <p:cNvSpPr txBox="1">
            <a:spLocks noGrp="1"/>
          </p:cNvSpPr>
          <p:nvPr>
            <p:ph type="title" hasCustomPrompt="1"/>
          </p:nvPr>
        </p:nvSpPr>
        <p:spPr>
          <a:prstGeom prst="rect">
            <a:avLst/>
          </a:prstGeom>
        </p:spPr>
        <p:txBody>
          <a:bodyPr/>
          <a:lstStyle/>
          <a:p>
            <a:r>
              <a:t>标题文本</a:t>
            </a:r>
          </a:p>
        </p:txBody>
      </p:sp>
      <p:sp>
        <p:nvSpPr>
          <p:cNvPr id="60"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6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p:cSld name="标题、项目符号与照片">
    <p:spTree>
      <p:nvGrpSpPr>
        <p:cNvPr id="1" name=""/>
        <p:cNvGrpSpPr/>
        <p:nvPr/>
      </p:nvGrpSpPr>
      <p:grpSpPr>
        <a:xfrm>
          <a:off x="0" y="0"/>
          <a:ext cx="0" cy="0"/>
          <a:chOff x="0" y="0"/>
          <a:chExt cx="0" cy="0"/>
        </a:xfrm>
      </p:grpSpPr>
      <p:sp>
        <p:nvSpPr>
          <p:cNvPr id="68" name="图像"/>
          <p:cNvSpPr>
            <a:spLocks noGrp="1"/>
          </p:cNvSpPr>
          <p:nvPr>
            <p:ph type="pic" sz="half" idx="21"/>
          </p:nvPr>
        </p:nvSpPr>
        <p:spPr>
          <a:xfrm>
            <a:off x="8794253" y="3637358"/>
            <a:ext cx="13260587" cy="8840392"/>
          </a:xfrm>
          <a:prstGeom prst="rect">
            <a:avLst/>
          </a:prstGeom>
        </p:spPr>
        <p:txBody>
          <a:bodyPr lIns="91439" tIns="45719" rIns="91439" bIns="45719" anchor="t">
            <a:noAutofit/>
          </a:bodyPr>
          <a:lstStyle/>
          <a:p/>
        </p:txBody>
      </p:sp>
      <p:sp>
        <p:nvSpPr>
          <p:cNvPr id="69" name="标题文本"/>
          <p:cNvSpPr txBox="1">
            <a:spLocks noGrp="1"/>
          </p:cNvSpPr>
          <p:nvPr>
            <p:ph type="title" hasCustomPrompt="1"/>
          </p:nvPr>
        </p:nvSpPr>
        <p:spPr>
          <a:prstGeom prst="rect">
            <a:avLst/>
          </a:prstGeom>
        </p:spPr>
        <p:txBody>
          <a:bodyPr/>
          <a:lstStyle/>
          <a:p>
            <a:r>
              <a:t>标题文本</a:t>
            </a:r>
          </a:p>
        </p:txBody>
      </p:sp>
      <p:sp>
        <p:nvSpPr>
          <p:cNvPr id="70" name="正文级别 1…"/>
          <p:cNvSpPr txBox="1">
            <a:spLocks noGrp="1"/>
          </p:cNvSpPr>
          <p:nvPr>
            <p:ph type="body" sz="quarter" idx="1" hasCustomPrompt="1"/>
          </p:nvPr>
        </p:nvSpPr>
        <p:spPr>
          <a:xfrm>
            <a:off x="4387453" y="3643312"/>
            <a:ext cx="7500938" cy="8840392"/>
          </a:xfrm>
          <a:prstGeom prst="rect">
            <a:avLst/>
          </a:prstGeom>
        </p:spPr>
        <p:txBody>
          <a:bodyPr/>
          <a:lstStyle>
            <a:lvl1pPr marL="465455" indent="-465455">
              <a:spcBef>
                <a:spcPts val="4500"/>
              </a:spcBef>
              <a:defRPr sz="3800"/>
            </a:lvl1pPr>
            <a:lvl2pPr marL="808355" indent="-465455">
              <a:spcBef>
                <a:spcPts val="4500"/>
              </a:spcBef>
              <a:defRPr sz="3800"/>
            </a:lvl2pPr>
            <a:lvl3pPr marL="1151255" indent="-465455">
              <a:spcBef>
                <a:spcPts val="4500"/>
              </a:spcBef>
              <a:defRPr sz="3800"/>
            </a:lvl3pPr>
            <a:lvl4pPr marL="1494155" indent="-465455">
              <a:spcBef>
                <a:spcPts val="4500"/>
              </a:spcBef>
              <a:defRPr sz="3800"/>
            </a:lvl4pPr>
            <a:lvl5pPr marL="1837055" indent="-465455">
              <a:spcBef>
                <a:spcPts val="4500"/>
              </a:spcBef>
              <a:defRPr sz="3800"/>
            </a:lvl5pPr>
          </a:lstStyle>
          <a:p>
            <a:r>
              <a:t>正文级别 1</a:t>
            </a:r>
          </a:p>
          <a:p>
            <a:pPr lvl="1"/>
            <a:r>
              <a:t>正文级别 2</a:t>
            </a:r>
          </a:p>
          <a:p>
            <a:pPr lvl="2"/>
            <a:r>
              <a:t>正文级别 3</a:t>
            </a:r>
          </a:p>
          <a:p>
            <a:pPr lvl="3"/>
            <a:r>
              <a:t>正文级别 4</a:t>
            </a:r>
          </a:p>
          <a:p>
            <a:pPr lvl="4"/>
            <a:r>
              <a:t>正文级别 5</a:t>
            </a:r>
          </a:p>
        </p:txBody>
      </p:sp>
      <p:sp>
        <p:nvSpPr>
          <p:cNvPr id="71" name="幻灯片编号"/>
          <p:cNvSpPr txBox="1">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p:cSld name="项目符号">
    <p:spTree>
      <p:nvGrpSpPr>
        <p:cNvPr id="1" name=""/>
        <p:cNvGrpSpPr/>
        <p:nvPr/>
      </p:nvGrpSpPr>
      <p:grpSpPr>
        <a:xfrm>
          <a:off x="0" y="0"/>
          <a:ext cx="0" cy="0"/>
          <a:chOff x="0" y="0"/>
          <a:chExt cx="0" cy="0"/>
        </a:xfrm>
      </p:grpSpPr>
      <p:sp>
        <p:nvSpPr>
          <p:cNvPr id="78" name="正文级别 1…"/>
          <p:cNvSpPr txBox="1">
            <a:spLocks noGrp="1"/>
          </p:cNvSpPr>
          <p:nvPr>
            <p:ph type="body" idx="1" hasCustomPrompt="1"/>
          </p:nvPr>
        </p:nvSpPr>
        <p:spPr>
          <a:xfrm>
            <a:off x="4387453" y="1785937"/>
            <a:ext cx="15609094" cy="10144126"/>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9"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p:cSld name="照片 - 3 联">
    <p:spTree>
      <p:nvGrpSpPr>
        <p:cNvPr id="1" name=""/>
        <p:cNvGrpSpPr/>
        <p:nvPr/>
      </p:nvGrpSpPr>
      <p:grpSpPr>
        <a:xfrm>
          <a:off x="0" y="0"/>
          <a:ext cx="0" cy="0"/>
          <a:chOff x="0" y="0"/>
          <a:chExt cx="0" cy="0"/>
        </a:xfrm>
      </p:grpSpPr>
      <p:sp>
        <p:nvSpPr>
          <p:cNvPr id="86" name="图像"/>
          <p:cNvSpPr>
            <a:spLocks noGrp="1"/>
          </p:cNvSpPr>
          <p:nvPr>
            <p:ph type="pic" sz="quarter" idx="21"/>
          </p:nvPr>
        </p:nvSpPr>
        <p:spPr>
          <a:xfrm>
            <a:off x="12442031" y="7072312"/>
            <a:ext cx="8514489" cy="5679282"/>
          </a:xfrm>
          <a:prstGeom prst="rect">
            <a:avLst/>
          </a:prstGeom>
        </p:spPr>
        <p:txBody>
          <a:bodyPr lIns="91439" tIns="45719" rIns="91439" bIns="45719" anchor="t">
            <a:noAutofit/>
          </a:bodyPr>
          <a:lstStyle/>
          <a:p/>
        </p:txBody>
      </p:sp>
      <p:sp>
        <p:nvSpPr>
          <p:cNvPr id="87" name="图像"/>
          <p:cNvSpPr>
            <a:spLocks noGrp="1"/>
          </p:cNvSpPr>
          <p:nvPr>
            <p:ph type="pic" sz="quarter" idx="22"/>
          </p:nvPr>
        </p:nvSpPr>
        <p:spPr>
          <a:xfrm>
            <a:off x="12192000" y="1250156"/>
            <a:ext cx="8251032" cy="5500689"/>
          </a:xfrm>
          <a:prstGeom prst="rect">
            <a:avLst/>
          </a:prstGeom>
        </p:spPr>
        <p:txBody>
          <a:bodyPr lIns="91439" tIns="45719" rIns="91439" bIns="45719" anchor="t">
            <a:noAutofit/>
          </a:bodyPr>
          <a:lstStyle/>
          <a:p/>
        </p:txBody>
      </p:sp>
      <p:sp>
        <p:nvSpPr>
          <p:cNvPr id="88" name="图像"/>
          <p:cNvSpPr>
            <a:spLocks noGrp="1"/>
          </p:cNvSpPr>
          <p:nvPr>
            <p:ph type="pic" idx="23"/>
          </p:nvPr>
        </p:nvSpPr>
        <p:spPr>
          <a:xfrm>
            <a:off x="-291704" y="1250156"/>
            <a:ext cx="16850320" cy="11233548"/>
          </a:xfrm>
          <a:prstGeom prst="rect">
            <a:avLst/>
          </a:prstGeom>
        </p:spPr>
        <p:txBody>
          <a:bodyPr lIns="91439" tIns="45719" rIns="91439" bIns="45719" anchor="t">
            <a:noAutofit/>
          </a:bodyPr>
          <a:lstStyle/>
          <a:p/>
        </p:txBody>
      </p:sp>
      <p:sp>
        <p:nvSpPr>
          <p:cNvPr id="89"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p:cSld name="引文">
    <p:spTree>
      <p:nvGrpSpPr>
        <p:cNvPr id="1" name=""/>
        <p:cNvGrpSpPr/>
        <p:nvPr/>
      </p:nvGrpSpPr>
      <p:grpSpPr>
        <a:xfrm>
          <a:off x="0" y="0"/>
          <a:ext cx="0" cy="0"/>
          <a:chOff x="0" y="0"/>
          <a:chExt cx="0" cy="0"/>
        </a:xfrm>
      </p:grpSpPr>
      <p:sp>
        <p:nvSpPr>
          <p:cNvPr id="96" name="矩形"/>
          <p:cNvSpPr/>
          <p:nvPr/>
        </p:nvSpPr>
        <p:spPr>
          <a:xfrm>
            <a:off x="-16226" y="-17079"/>
            <a:ext cx="24416452" cy="13750158"/>
          </a:xfrm>
          <a:prstGeom prst="rect">
            <a:avLst/>
          </a:prstGeom>
          <a:solidFill>
            <a:schemeClr val="accent1">
              <a:hueOff val="114395"/>
              <a:lumOff val="-24970"/>
              <a:alpha val="90000"/>
            </a:scheme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panose="02000503000000020004"/>
              </a:defRPr>
            </a:pPr>
          </a:p>
        </p:txBody>
      </p:sp>
      <p:sp>
        <p:nvSpPr>
          <p:cNvPr id="97"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p:cSld name="照片">
    <p:spTree>
      <p:nvGrpSpPr>
        <p:cNvPr id="1" name=""/>
        <p:cNvGrpSpPr/>
        <p:nvPr/>
      </p:nvGrpSpPr>
      <p:grpSpPr>
        <a:xfrm>
          <a:off x="0" y="0"/>
          <a:ext cx="0" cy="0"/>
          <a:chOff x="0" y="0"/>
          <a:chExt cx="0" cy="0"/>
        </a:xfrm>
      </p:grpSpPr>
      <p:sp>
        <p:nvSpPr>
          <p:cNvPr id="104" name="图像"/>
          <p:cNvSpPr>
            <a:spLocks noGrp="1"/>
          </p:cNvSpPr>
          <p:nvPr>
            <p:ph type="pic" idx="21"/>
          </p:nvPr>
        </p:nvSpPr>
        <p:spPr>
          <a:xfrm>
            <a:off x="1712269" y="0"/>
            <a:ext cx="20959463" cy="13983891"/>
          </a:xfrm>
          <a:prstGeom prst="rect">
            <a:avLst/>
          </a:prstGeom>
        </p:spPr>
        <p:txBody>
          <a:bodyPr lIns="91439" tIns="45719" rIns="91439" bIns="45719" anchor="t">
            <a:noAutofit/>
          </a:bodyPr>
          <a:lstStyle/>
          <a:p/>
        </p:txBody>
      </p:sp>
      <p:sp>
        <p:nvSpPr>
          <p:cNvPr id="10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6.jpeg"/><Relationship Id="rId14" Type="http://schemas.openxmlformats.org/officeDocument/2006/relationships/image" Target="../media/image2.pn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FIT2CLOUD飞致云 logo 蓝色 无空白.png" descr="FIT2CLOUD飞致云 logo 蓝色 无空白.png"/>
          <p:cNvPicPr>
            <a:picLocks noChangeAspect="1"/>
          </p:cNvPicPr>
          <p:nvPr/>
        </p:nvPicPr>
        <p:blipFill>
          <a:blip r:embed="rId14"/>
          <a:stretch>
            <a:fillRect/>
          </a:stretch>
        </p:blipFill>
        <p:spPr>
          <a:xfrm>
            <a:off x="986791" y="990600"/>
            <a:ext cx="5461001" cy="566743"/>
          </a:xfrm>
          <a:prstGeom prst="rect">
            <a:avLst/>
          </a:prstGeom>
          <a:ln w="12700">
            <a:miter lim="400000"/>
            <a:headEnd/>
            <a:tailEnd/>
          </a:ln>
        </p:spPr>
      </p:pic>
      <p:pic>
        <p:nvPicPr>
          <p:cNvPr id="3" name="图片 2" descr="图片 2"/>
          <p:cNvPicPr>
            <a:picLocks noChangeAspect="1"/>
          </p:cNvPicPr>
          <p:nvPr/>
        </p:nvPicPr>
        <p:blipFill>
          <a:blip r:embed="rId15"/>
          <a:stretch>
            <a:fillRect/>
          </a:stretch>
        </p:blipFill>
        <p:spPr>
          <a:xfrm>
            <a:off x="0" y="2540"/>
            <a:ext cx="24392890" cy="13713461"/>
          </a:xfrm>
          <a:prstGeom prst="rect">
            <a:avLst/>
          </a:prstGeom>
          <a:ln w="12700">
            <a:miter lim="400000"/>
            <a:headEnd/>
            <a:tailEnd/>
          </a:ln>
        </p:spPr>
      </p:pic>
      <p:pic>
        <p:nvPicPr>
          <p:cNvPr id="4" name="FIT2CLOUD飞致云 logo 蓝色 无空白.png" descr="FIT2CLOUD飞致云 logo 蓝色 无空白.png"/>
          <p:cNvPicPr>
            <a:picLocks noChangeAspect="1"/>
          </p:cNvPicPr>
          <p:nvPr/>
        </p:nvPicPr>
        <p:blipFill>
          <a:blip r:embed="rId14"/>
          <a:stretch>
            <a:fillRect/>
          </a:stretch>
        </p:blipFill>
        <p:spPr>
          <a:xfrm>
            <a:off x="986791" y="990600"/>
            <a:ext cx="5461001" cy="566743"/>
          </a:xfrm>
          <a:prstGeom prst="rect">
            <a:avLst/>
          </a:prstGeom>
          <a:ln w="12700">
            <a:miter lim="400000"/>
            <a:headEnd/>
            <a:tailEnd/>
          </a:ln>
        </p:spPr>
      </p:pic>
      <p:sp>
        <p:nvSpPr>
          <p:cNvPr id="5" name="标题文本"/>
          <p:cNvSpPr txBox="1">
            <a:spLocks noGrp="1"/>
          </p:cNvSpPr>
          <p:nvPr>
            <p:ph type="title"/>
          </p:nvPr>
        </p:nvSpPr>
        <p:spPr>
          <a:xfrm>
            <a:off x="4387453" y="357187"/>
            <a:ext cx="15609094" cy="3036095"/>
          </a:xfrm>
          <a:prstGeom prst="rect">
            <a:avLst/>
          </a:prstGeom>
          <a:ln w="12700">
            <a:miter lim="400000"/>
          </a:ln>
        </p:spPr>
        <p:txBody>
          <a:bodyPr lIns="71437" tIns="71437" rIns="71437" bIns="71437" anchor="ctr">
            <a:normAutofit/>
          </a:bodyPr>
          <a:lstStyle/>
          <a:p>
            <a:r>
              <a:t>标题文本</a:t>
            </a:r>
          </a:p>
        </p:txBody>
      </p:sp>
      <p:sp>
        <p:nvSpPr>
          <p:cNvPr id="6" name="正文级别 1…"/>
          <p:cNvSpPr txBox="1">
            <a:spLocks noGrp="1"/>
          </p:cNvSpPr>
          <p:nvPr>
            <p:ph type="body" idx="1"/>
          </p:nvPr>
        </p:nvSpPr>
        <p:spPr>
          <a:xfrm>
            <a:off x="4387453" y="3643312"/>
            <a:ext cx="15609094" cy="8840392"/>
          </a:xfrm>
          <a:prstGeom prst="rect">
            <a:avLst/>
          </a:prstGeom>
          <a:ln w="12700">
            <a:miter lim="400000"/>
          </a:ln>
        </p:spPr>
        <p:txBody>
          <a:bodyPr lIns="71437" tIns="71437" rIns="71437" bIns="71437" anchor="ctr">
            <a:normAutofit/>
          </a:bodyPr>
          <a:lstStyle/>
          <a:p>
            <a:r>
              <a:t>正文级别 1</a:t>
            </a:r>
          </a:p>
          <a:p>
            <a:pPr lvl="1"/>
            <a:r>
              <a:t>正文级别 2</a:t>
            </a:r>
          </a:p>
          <a:p>
            <a:pPr lvl="2"/>
            <a:r>
              <a:t>正文级别 3</a:t>
            </a:r>
          </a:p>
          <a:p>
            <a:pPr lvl="3"/>
            <a:r>
              <a:t>正文级别 4</a:t>
            </a:r>
          </a:p>
          <a:p>
            <a:pPr lvl="4"/>
            <a:r>
              <a:t>正文级别 5</a:t>
            </a:r>
          </a:p>
        </p:txBody>
      </p:sp>
      <p:sp>
        <p:nvSpPr>
          <p:cNvPr id="7" name="幻灯片编号"/>
          <p:cNvSpPr txBox="1">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panose="02000503000000020004"/>
                <a:ea typeface="Helvetica Neue Light" panose="02000503000000020004"/>
                <a:cs typeface="Helvetica Neue Light" panose="02000503000000020004"/>
                <a:sym typeface="Helvetica Neue Light" panose="02000503000000020004"/>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1pPr>
      <a:lvl2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2pPr>
      <a:lvl3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3pPr>
      <a:lvl4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4pPr>
      <a:lvl5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5pPr>
      <a:lvl6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6pPr>
      <a:lvl7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7pPr>
      <a:lvl8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8pPr>
      <a:lvl9pPr marL="0" marR="0" indent="0" algn="ctr" defTabSz="821690" rtl="0" latinLnBrk="0">
        <a:lnSpc>
          <a:spcPct val="100000"/>
        </a:lnSpc>
        <a:spcBef>
          <a:spcPts val="0"/>
        </a:spcBef>
        <a:spcAft>
          <a:spcPts val="0"/>
        </a:spcAft>
        <a:buClrTx/>
        <a:buSzTx/>
        <a:buFontTx/>
        <a:buNone/>
        <a:defRPr sz="11200" b="0" i="0" u="none" strike="noStrike" cap="none" spc="0" baseline="0">
          <a:solidFill>
            <a:srgbClr val="000000"/>
          </a:solidFill>
          <a:uFillTx/>
          <a:latin typeface="+mn-lt"/>
          <a:ea typeface="+mn-ea"/>
          <a:cs typeface="+mn-cs"/>
          <a:sym typeface="Helvetica Neue Medium" panose="02000503000000020004"/>
        </a:defRPr>
      </a:lvl9pPr>
    </p:titleStyle>
    <p:bodyStyle>
      <a:lvl1pPr marL="6108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1pPr>
      <a:lvl2pPr marL="10553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2pPr>
      <a:lvl3pPr marL="14998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3pPr>
      <a:lvl4pPr marL="19443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4pPr>
      <a:lvl5pPr marL="23888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5pPr>
      <a:lvl6pPr marL="28333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6pPr>
      <a:lvl7pPr marL="32778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7pPr>
      <a:lvl8pPr marL="37223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8pPr>
      <a:lvl9pPr marL="4166870" marR="0" indent="-610870" algn="l" defTabSz="821690" rtl="0" latinLnBrk="0">
        <a:lnSpc>
          <a:spcPct val="100000"/>
        </a:lnSpc>
        <a:spcBef>
          <a:spcPts val="5900"/>
        </a:spcBef>
        <a:spcAft>
          <a:spcPts val="0"/>
        </a:spcAft>
        <a:buClrTx/>
        <a:buSzPct val="145000"/>
        <a:buFontTx/>
        <a:buChar char="•"/>
        <a:defRPr sz="4400" b="0" i="0" u="none" strike="noStrike" cap="none" spc="0" baseline="0">
          <a:solidFill>
            <a:srgbClr val="000000"/>
          </a:solidFill>
          <a:uFillTx/>
          <a:latin typeface="Helvetica Neue" panose="02000503000000020004"/>
          <a:ea typeface="Helvetica Neue" panose="02000503000000020004"/>
          <a:cs typeface="Helvetica Neue" panose="02000503000000020004"/>
          <a:sym typeface="Helvetica Neue" panose="02000503000000020004"/>
        </a:defRPr>
      </a:lvl9pPr>
    </p:bodyStyle>
    <p:otherStyle>
      <a:lvl1pPr marL="0" marR="0" indent="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1pPr>
      <a:lvl2pPr marL="0" marR="0" indent="2286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2pPr>
      <a:lvl3pPr marL="0" marR="0" indent="4572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3pPr>
      <a:lvl4pPr marL="0" marR="0" indent="6858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4pPr>
      <a:lvl5pPr marL="0" marR="0" indent="9144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5pPr>
      <a:lvl6pPr marL="0" marR="0" indent="11430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6pPr>
      <a:lvl7pPr marL="0" marR="0" indent="13716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7pPr>
      <a:lvl8pPr marL="0" marR="0" indent="16002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8pPr>
      <a:lvl9pPr marL="0" marR="0" indent="1828800" algn="ctr" defTabSz="821690" latinLnBrk="0">
        <a:lnSpc>
          <a:spcPct val="100000"/>
        </a:lnSpc>
        <a:spcBef>
          <a:spcPts val="0"/>
        </a:spcBef>
        <a:spcAft>
          <a:spcPts val="0"/>
        </a:spcAft>
        <a:buClrTx/>
        <a:buSzTx/>
        <a:buFontTx/>
        <a:buNone/>
        <a:defRPr sz="2200" b="0" i="0" u="none" strike="noStrike" cap="none" spc="0" baseline="0">
          <a:solidFill>
            <a:schemeClr val="tx1"/>
          </a:solidFill>
          <a:uFillTx/>
          <a:latin typeface="+mn-lt"/>
          <a:ea typeface="+mn-ea"/>
          <a:cs typeface="+mn-cs"/>
          <a:sym typeface="Helvetica Neue Light" panose="020005030000000200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hyperlink" Target="http://www.tuzhidian.com/"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35.png"/><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37.png"/><Relationship Id="rId1" Type="http://schemas.openxmlformats.org/officeDocument/2006/relationships/image" Target="../media/image3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image" Target="../media/image39.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0.xml"/><Relationship Id="rId1" Type="http://schemas.openxmlformats.org/officeDocument/2006/relationships/image" Target="../media/image40.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0.xml"/><Relationship Id="rId1" Type="http://schemas.openxmlformats.org/officeDocument/2006/relationships/image" Target="../media/image4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image" Target="../media/image43.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s>
</file>

<file path=ppt/slides/_rels/slide2.xml.rels><?xml version="1.0" encoding="UTF-8" standalone="yes"?>
<Relationships xmlns="http://schemas.openxmlformats.org/package/2006/relationships"><Relationship Id="rId9" Type="http://schemas.openxmlformats.org/officeDocument/2006/relationships/image" Target="../media/image18.png"/><Relationship Id="rId8" Type="http://schemas.openxmlformats.org/officeDocument/2006/relationships/image" Target="../media/image17.png"/><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3" Type="http://schemas.openxmlformats.org/officeDocument/2006/relationships/slideLayout" Target="../slideLayouts/slideLayout10.xml"/><Relationship Id="rId12" Type="http://schemas.openxmlformats.org/officeDocument/2006/relationships/image" Target="../media/image21.png"/><Relationship Id="rId11" Type="http://schemas.openxmlformats.org/officeDocument/2006/relationships/image" Target="../media/image20.png"/><Relationship Id="rId10" Type="http://schemas.openxmlformats.org/officeDocument/2006/relationships/image" Target="../media/image19.png"/><Relationship Id="rId1" Type="http://schemas.openxmlformats.org/officeDocument/2006/relationships/image" Target="../media/image10.png"/></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0.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0.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image" Target="../media/image44.png"/><Relationship Id="rId1" Type="http://schemas.openxmlformats.org/officeDocument/2006/relationships/tags" Target="../tags/tag12.xml"/></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0.xml"/><Relationship Id="rId5" Type="http://schemas.openxmlformats.org/officeDocument/2006/relationships/image" Target="../media/image45.png"/><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0.xml"/><Relationship Id="rId5" Type="http://schemas.openxmlformats.org/officeDocument/2006/relationships/image" Target="../media/image46.png"/><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image" Target="../media/image47.png"/><Relationship Id="rId2" Type="http://schemas.openxmlformats.org/officeDocument/2006/relationships/tags" Target="../tags/tag27.xml"/><Relationship Id="rId1" Type="http://schemas.openxmlformats.org/officeDocument/2006/relationships/hyperlink" Target="http://student.dataease.fit2cloud.com/" TargetMode="Externa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image" Target="../media/image50.png"/><Relationship Id="rId3" Type="http://schemas.openxmlformats.org/officeDocument/2006/relationships/image" Target="../media/image49.tiff"/><Relationship Id="rId2" Type="http://schemas.openxmlformats.org/officeDocument/2006/relationships/image" Target="../media/image48.jpeg"/><Relationship Id="rId1" Type="http://schemas.openxmlformats.org/officeDocument/2006/relationships/tags" Target="../tags/tag2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3.png"/><Relationship Id="rId1"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6.png"/><Relationship Id="rId1"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8.png"/><Relationship Id="rId1" Type="http://schemas.openxmlformats.org/officeDocument/2006/relationships/image" Target="../media/image27.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3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背景图案&#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901"/>
            <a:ext cx="24384000" cy="13716000"/>
          </a:xfrm>
          <a:prstGeom prst="rect">
            <a:avLst/>
          </a:prstGeom>
        </p:spPr>
      </p:pic>
      <p:pic>
        <p:nvPicPr>
          <p:cNvPr id="10" name="图片 9" descr="手机屏幕的截图&#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1587" y="3445297"/>
            <a:ext cx="6596063" cy="1694669"/>
          </a:xfrm>
          <a:prstGeom prst="rect">
            <a:avLst/>
          </a:prstGeom>
        </p:spPr>
      </p:pic>
      <p:sp>
        <p:nvSpPr>
          <p:cNvPr id="6" name="圆角矩形 5"/>
          <p:cNvSpPr/>
          <p:nvPr/>
        </p:nvSpPr>
        <p:spPr>
          <a:xfrm>
            <a:off x="3445153" y="5977658"/>
            <a:ext cx="17488930" cy="1760682"/>
          </a:xfrm>
          <a:prstGeom prst="roundRect">
            <a:avLst/>
          </a:prstGeom>
          <a:gradFill>
            <a:gsLst>
              <a:gs pos="0">
                <a:srgbClr val="2E86F7"/>
              </a:gs>
              <a:gs pos="40000">
                <a:srgbClr val="1D57D8"/>
              </a:gs>
              <a:gs pos="69000">
                <a:srgbClr val="113AE2"/>
              </a:gs>
              <a:gs pos="100000">
                <a:srgbClr val="071CD8"/>
              </a:gs>
            </a:gsLst>
            <a:lin ang="0" scaled="0"/>
          </a:gradFill>
          <a:ln w="12700" cap="flat">
            <a:noFill/>
            <a:miter lim="400000"/>
          </a:ln>
        </p:spPr>
        <p:style>
          <a:lnRef idx="0">
            <a:srgbClr val="FFFFFF"/>
          </a:lnRef>
          <a:fillRef idx="0">
            <a:srgbClr val="FFFFFF"/>
          </a:fillRef>
          <a:effectRef idx="0">
            <a:srgbClr val="FFFFFF"/>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lang="zh-CN" altLang="en-US" sz="8800" b="0" dirty="0">
                <a:solidFill>
                  <a:srgbClr val="FFFFFF"/>
                </a:solidFill>
                <a:latin typeface="Helvetica Neue Medium" panose="02000503000000020004"/>
                <a:ea typeface="Helvetica Neue Medium" panose="02000503000000020004"/>
                <a:cs typeface="Helvetica Neue Medium" panose="02000503000000020004"/>
                <a:sym typeface="+mn-ea"/>
              </a:rPr>
              <a:t>DataEase 图表制作</a:t>
            </a:r>
            <a:endParaRPr kumimoji="0" lang="zh-CN" altLang="en-US" sz="8800" b="0" i="0" u="none" strike="noStrike" cap="none" spc="0" normalizeH="0" baseline="0" dirty="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76867" y="631372"/>
            <a:ext cx="4461597" cy="468000"/>
          </a:xfrm>
          <a:prstGeom prst="rect">
            <a:avLst/>
          </a:prstGeom>
        </p:spPr>
      </p:pic>
      <p:sp>
        <p:nvSpPr>
          <p:cNvPr id="16" name="文本框 15"/>
          <p:cNvSpPr txBox="1"/>
          <p:nvPr/>
        </p:nvSpPr>
        <p:spPr>
          <a:xfrm>
            <a:off x="8254927" y="9422253"/>
            <a:ext cx="7869381" cy="194818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spcFirstLastPara="1" vertOverflow="overflow" horzOverflow="overflow" vert="horz" wrap="square" lIns="50800" tIns="50800" rIns="50800" bIns="50800" numCol="1" spcCol="38100" rtlCol="0" anchor="ctr">
            <a:spAutoFit/>
          </a:bodyPr>
          <a:lstStyle/>
          <a:p>
            <a:pPr marL="0" marR="0" indent="127000" algn="ctr" defTabSz="821690" rtl="0" fontAlgn="auto" latinLnBrk="0" hangingPunct="0">
              <a:lnSpc>
                <a:spcPct val="150000"/>
              </a:lnSpc>
              <a:spcBef>
                <a:spcPts val="0"/>
              </a:spcBef>
              <a:spcAft>
                <a:spcPts val="0"/>
              </a:spcAft>
              <a:buClrTx/>
              <a:buSzTx/>
              <a:buFontTx/>
              <a:buNone/>
            </a:pPr>
            <a:r>
              <a:rPr lang="en-US" altLang="zh-CN" sz="4000" dirty="0">
                <a:solidFill>
                  <a:schemeClr val="bg1"/>
                </a:solidFill>
              </a:rPr>
              <a:t>DataEase</a:t>
            </a:r>
            <a:r>
              <a:rPr lang="zh-CN" altLang="en-US" sz="4000" dirty="0">
                <a:solidFill>
                  <a:schemeClr val="bg1"/>
                </a:solidFill>
              </a:rPr>
              <a:t> 开源社区</a:t>
            </a:r>
            <a:endParaRPr lang="en-US" altLang="zh-CN" sz="4000" dirty="0">
              <a:solidFill>
                <a:schemeClr val="bg1"/>
              </a:solidFill>
            </a:endParaRPr>
          </a:p>
          <a:p>
            <a:pPr marL="0" marR="0" indent="127000" algn="ctr" defTabSz="821690" rtl="0" fontAlgn="auto" latinLnBrk="0" hangingPunct="0">
              <a:lnSpc>
                <a:spcPct val="150000"/>
              </a:lnSpc>
              <a:spcBef>
                <a:spcPts val="0"/>
              </a:spcBef>
              <a:spcAft>
                <a:spcPts val="0"/>
              </a:spcAft>
              <a:buClrTx/>
              <a:buSzTx/>
              <a:buFontTx/>
              <a:buNone/>
            </a:pPr>
            <a:r>
              <a:rPr kumimoji="0" lang="en-US" altLang="zh-CN" sz="4000" i="0" u="none" strike="noStrike" cap="none" spc="0" normalizeH="0" baseline="0" dirty="0">
                <a:ln>
                  <a:noFill/>
                </a:ln>
                <a:solidFill>
                  <a:schemeClr val="bg1"/>
                </a:solidFill>
                <a:effectLst/>
                <a:uFillTx/>
                <a:latin typeface="+mn-lt"/>
                <a:ea typeface="+mn-ea"/>
                <a:cs typeface="+mn-cs"/>
                <a:sym typeface="Helvetica Neue" panose="02000503000000020004"/>
              </a:rPr>
              <a:t>202</a:t>
            </a:r>
            <a:r>
              <a:rPr lang="en-US" altLang="zh-CN" sz="4000" dirty="0">
                <a:solidFill>
                  <a:schemeClr val="bg1"/>
                </a:solidFill>
              </a:rPr>
              <a:t>4</a:t>
            </a:r>
            <a:r>
              <a:rPr lang="zh-CN" altLang="en-US" sz="4000" dirty="0">
                <a:solidFill>
                  <a:schemeClr val="bg1"/>
                </a:solidFill>
              </a:rPr>
              <a:t> 年 </a:t>
            </a:r>
            <a:r>
              <a:rPr lang="en-US" altLang="zh-CN" sz="4000" dirty="0">
                <a:solidFill>
                  <a:schemeClr val="bg1"/>
                </a:solidFill>
              </a:rPr>
              <a:t>1</a:t>
            </a:r>
            <a:r>
              <a:rPr lang="zh-CN" altLang="en-US" sz="4000" dirty="0">
                <a:solidFill>
                  <a:schemeClr val="bg1"/>
                </a:solidFill>
              </a:rPr>
              <a:t> 月</a:t>
            </a:r>
            <a:endParaRPr kumimoji="0" lang="zh-CN" altLang="en-US" sz="4000" i="0" u="none" strike="noStrike" cap="none" spc="0" normalizeH="0" baseline="0" dirty="0">
              <a:ln>
                <a:noFill/>
              </a:ln>
              <a:solidFill>
                <a:schemeClr val="bg1"/>
              </a:solidFill>
              <a:effectLst/>
              <a:uFillTx/>
              <a:latin typeface="+mn-lt"/>
              <a:ea typeface="+mn-ea"/>
              <a:cs typeface="+mn-cs"/>
              <a:sym typeface="Helvetica Neue" panose="020005030000000200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12"/>
          <p:cNvGraphicFramePr>
            <a:graphicFrameLocks noGrp="1"/>
          </p:cNvGraphicFramePr>
          <p:nvPr/>
        </p:nvGraphicFramePr>
        <p:xfrm>
          <a:off x="2159876" y="2301766"/>
          <a:ext cx="19044935" cy="10729260"/>
        </p:xfrm>
        <a:graphic>
          <a:graphicData uri="http://schemas.openxmlformats.org/drawingml/2006/table">
            <a:tbl>
              <a:tblPr firstRow="1" bandRow="1">
                <a:tableStyleId>{B301B821-A1FF-4177-AEE7-76D212191A09}</a:tableStyleId>
              </a:tblPr>
              <a:tblGrid>
                <a:gridCol w="5824053"/>
                <a:gridCol w="13220882"/>
              </a:tblGrid>
              <a:tr h="451392">
                <a:tc>
                  <a:txBody>
                    <a:bodyPr/>
                    <a:lstStyle/>
                    <a:p>
                      <a:pPr marL="0" marR="0" indent="0" algn="ctr"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名称</a:t>
                      </a:r>
                      <a:endParaRPr lang="zh-CN" altLang="en-US" sz="2000" dirty="0">
                        <a:latin typeface="Helvetica Neue" panose="02000503000000020004" charset="0"/>
                        <a:ea typeface="黑体-简" panose="02000000000000000000" charset="-122"/>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使用场景</a:t>
                      </a:r>
                      <a:endParaRPr lang="zh-CN" altLang="en-US" sz="2000" dirty="0">
                        <a:latin typeface="Helvetica Neue" panose="02000503000000020004" charset="0"/>
                        <a:ea typeface="黑体-简" panose="02000000000000000000" charset="-122"/>
                      </a:endParaRPr>
                    </a:p>
                  </a:txBody>
                  <a:tcPr anchor="ctr"/>
                </a:tc>
              </a:tr>
              <a:tr h="1145844">
                <a:tc>
                  <a:txBody>
                    <a:bodyPr/>
                    <a:lstStyle/>
                    <a:p>
                      <a:pPr marL="0" marR="0" indent="0" algn="ctr"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表格</a:t>
                      </a:r>
                      <a:endParaRPr lang="zh-CN" altLang="en-US" sz="2000" dirty="0">
                        <a:latin typeface="Helvetica Neue" panose="02000503000000020004" charset="0"/>
                        <a:ea typeface="黑体-简" panose="02000000000000000000" charset="-122"/>
                      </a:endParaRPr>
                    </a:p>
                  </a:txBody>
                  <a:tcPr anchor="ctr"/>
                </a:tc>
                <a:tc>
                  <a:txBody>
                    <a:bodyPr/>
                    <a:lstStyle/>
                    <a:p>
                      <a:pPr algn="l"/>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需要组织和展示大量信息数据时；</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p>
                      <a:pPr algn="l"/>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需要进行多种复杂操作时（例如排序、搜索等）；</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p>
                      <a:pPr algn="l"/>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信息上下间的对比</a:t>
                      </a:r>
                      <a:endParaRPr lang="zh-CN" altLang="en-US" sz="2000" b="0" i="0" u="none" strike="noStrike" cap="none" spc="0" baseline="0" dirty="0">
                        <a:solidFill>
                          <a:schemeClr val="dk1"/>
                        </a:solidFill>
                        <a:effectLst/>
                        <a:uFillTx/>
                        <a:latin typeface="Helvetica Neue" panose="02000503000000020004" charset="0"/>
                        <a:ea typeface="黑体-简" panose="02000000000000000000" charset="-122"/>
                        <a:cs typeface="+mn-cs"/>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柱状图</a:t>
                      </a:r>
                      <a:endParaRPr lang="zh-CN" altLang="en-US" sz="2000" dirty="0">
                        <a:latin typeface="Helvetica Neue" panose="02000503000000020004" charset="0"/>
                        <a:ea typeface="黑体-简" panose="02000000000000000000" charset="-122"/>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适合用于展示二维数据集，展示数据的分布情况，其中一个轴表示需要对比的分类维度，另一个轴代表相应的数值。</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折线图</a:t>
                      </a:r>
                      <a:endParaRPr lang="zh-CN" altLang="en-US" sz="2000" dirty="0">
                        <a:latin typeface="Helvetica Neue" panose="02000503000000020004" charset="0"/>
                        <a:ea typeface="黑体-简" panose="02000000000000000000" charset="-122"/>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用于展现数据的变化趋势，可以清晰展现数据的增减趋势、增减的速率、增减的规律、峰值等特征。</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dirty="0">
                          <a:latin typeface="Helvetica Neue" panose="02000503000000020004" charset="0"/>
                          <a:ea typeface="黑体-简" panose="02000000000000000000" charset="-122"/>
                        </a:rPr>
                        <a:t>饼图</a:t>
                      </a:r>
                      <a:endParaRPr lang="zh-CN" altLang="en-US" sz="2000" dirty="0">
                        <a:latin typeface="Helvetica Neue" panose="02000503000000020004" charset="0"/>
                        <a:ea typeface="黑体-简" panose="02000000000000000000" charset="-122"/>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饼图主要用于表现不同类目的数据在总和中的占比。每个的弧度表示数据数量的比例。</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散点图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显示若干数据系列中各数值之间的关系，类似</a:t>
                      </a:r>
                      <a:r>
                        <a:rPr lang="en-US" altLang="zh-CN"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XY</a:t>
                      </a: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轴，判断两变量之间是否存在某种关联，或者发现数据的分步或者聚合情况。</a:t>
                      </a:r>
                      <a:endParaRPr lang="zh-CN" altLang="en-US" sz="2000" dirty="0">
                        <a:latin typeface="Helvetica Neue" panose="02000503000000020004" charset="0"/>
                        <a:ea typeface="黑体-简" panose="02000000000000000000" charset="-122"/>
                      </a:endParaRPr>
                    </a:p>
                  </a:txBody>
                  <a:tcPr anchor="ctr"/>
                </a:tc>
              </a:tr>
              <a:tr h="451392">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雷达图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雷达图主要用于表现多变量的数据，例如球员的各个属性分析。</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451392">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矩形树图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适合展现具有层级关系的数据，能够直观体现同级之间的比较。</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仪表盘</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一般用来显示项目的完成进度，直观展示项目的进度情况，类似于进度条。</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1145844">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漏斗图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适用于业务流程比较规范、周期长、环节多的单流程单向分析，通过漏斗各环节业务数据的比较能够直观的发现和说明问题所在的环节，进而做出决策。例如用户注册转化分析、电商用户分析转化。</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1840296">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词云图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做用户画像，对用户进行聚类，实现精细化营销。适合用于描述网站上的关键字（即标签），或可视化自由格式文本，可以对比文字的重要程度。词云图是一种直观展示数据频率的图表类型，可以对出现频率较高的“关键词”予以视觉上的突出，形成关键词云层，从而过滤掉大量的文本信息，使浏览者只要一眼扫过文本就可以领略重点。</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798618">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指标卡</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适合用来展示一个维度下的一个或者多个度量，特别是对某些指标需要精确读数的场景。</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r h="451392">
                <a:tc>
                  <a:txBody>
                    <a:bodyPr/>
                    <a:lstStyle/>
                    <a:p>
                      <a:pPr marL="0" marR="0" indent="0" algn="ctr"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地图</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c>
                  <a:txBody>
                    <a:bodyPr/>
                    <a:lstStyle/>
                    <a:p>
                      <a:pPr marL="0" marR="0" indent="0" algn="l" defTabSz="821690" rtl="0" latinLnBrk="0">
                        <a:lnSpc>
                          <a:spcPct val="100000"/>
                        </a:lnSpc>
                        <a:spcBef>
                          <a:spcPts val="0"/>
                        </a:spcBef>
                        <a:spcAft>
                          <a:spcPts val="0"/>
                        </a:spcAft>
                        <a:buClrTx/>
                        <a:buSzTx/>
                        <a:buFontTx/>
                        <a:buNone/>
                      </a:pPr>
                      <a:r>
                        <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rPr>
                        <a:t>展现呈面状但分散分布的数据，比如人口密度等。</a:t>
                      </a:r>
                      <a:endParaRPr lang="zh-CN" altLang="en-US" sz="2000" b="0" u="none" strike="noStrike" cap="none" spc="0" baseline="0" dirty="0">
                        <a:solidFill>
                          <a:schemeClr val="dk1"/>
                        </a:solidFill>
                        <a:effectLst/>
                        <a:uFillTx/>
                        <a:latin typeface="Helvetica Neue" panose="02000503000000020004" charset="0"/>
                        <a:ea typeface="黑体-简" panose="02000000000000000000" charset="-122"/>
                        <a:sym typeface="Helvetica Neue Light" panose="02000503000000020004"/>
                      </a:endParaRPr>
                    </a:p>
                  </a:txBody>
                  <a:tcPr anchor="ctr"/>
                </a:tc>
              </a:tr>
            </a:tbl>
          </a:graphicData>
        </a:graphic>
      </p:graphicFrame>
      <p:sp>
        <p:nvSpPr>
          <p:cNvPr id="3" name="文本框 2"/>
          <p:cNvSpPr txBox="1"/>
          <p:nvPr/>
        </p:nvSpPr>
        <p:spPr>
          <a:xfrm>
            <a:off x="7429020" y="1369364"/>
            <a:ext cx="8869680" cy="6343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n-US" altLang="zh-CN" sz="3200" dirty="0">
                <a:latin typeface="Helvetica Neue" panose="02000503000000020004" charset="0"/>
                <a:ea typeface="黑体-简" panose="02000000000000000000" charset="-122"/>
                <a:hlinkClick r:id="rId1"/>
              </a:rPr>
              <a:t>http://www.tuzhidian.com/</a:t>
            </a:r>
            <a:endParaRPr kumimoji="0" lang="en-US" altLang="zh-CN" sz="3200" b="1" i="0" u="none" strike="noStrike" cap="none" spc="0" normalizeH="0" baseline="0" dirty="0">
              <a:ln>
                <a:noFill/>
              </a:ln>
              <a:solidFill>
                <a:srgbClr val="000000"/>
              </a:solidFill>
              <a:effectLst/>
              <a:uFillTx/>
              <a:latin typeface="Helvetica Neue" panose="02000503000000020004" charset="0"/>
              <a:ea typeface="黑体-简" panose="02000000000000000000" charset="-122"/>
              <a:cs typeface="Helvetica Neue" panose="02000503000000020004"/>
              <a:sym typeface="Helvetica Neue" panose="02000503000000020004"/>
              <a:hlinkClick r:id="rId1"/>
            </a:endParaRPr>
          </a:p>
        </p:txBody>
      </p:sp>
      <p:sp>
        <p:nvSpPr>
          <p:cNvPr id="4" name="矩形"/>
          <p:cNvSpPr/>
          <p:nvPr/>
        </p:nvSpPr>
        <p:spPr>
          <a:xfrm>
            <a:off x="-21273" y="-7374"/>
            <a:ext cx="3803563" cy="263027"/>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6" name="DataEase 核心概念"/>
          <p:cNvSpPr txBox="1"/>
          <p:nvPr/>
        </p:nvSpPr>
        <p:spPr>
          <a:xfrm>
            <a:off x="16827" y="255654"/>
            <a:ext cx="10706591"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视图类型选择</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p:cNvSpPr/>
          <p:nvPr/>
        </p:nvSpPr>
        <p:spPr>
          <a:xfrm>
            <a:off x="-21273" y="-7374"/>
            <a:ext cx="3803563" cy="263027"/>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6" name="DataEase 核心概念"/>
          <p:cNvSpPr txBox="1"/>
          <p:nvPr/>
        </p:nvSpPr>
        <p:spPr>
          <a:xfrm>
            <a:off x="16827" y="255654"/>
            <a:ext cx="10706591"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视图类型选择</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pic>
        <p:nvPicPr>
          <p:cNvPr id="2" name="图片 1"/>
          <p:cNvPicPr>
            <a:picLocks noChangeAspect="1"/>
          </p:cNvPicPr>
          <p:nvPr>
            <p:custDataLst>
              <p:tags r:id="rId1"/>
            </p:custDataLst>
          </p:nvPr>
        </p:nvPicPr>
        <p:blipFill>
          <a:blip r:embed="rId2"/>
          <a:stretch>
            <a:fillRect/>
          </a:stretch>
        </p:blipFill>
        <p:spPr>
          <a:xfrm>
            <a:off x="1421765" y="1896110"/>
            <a:ext cx="21540470" cy="10961370"/>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719320" y="1884076"/>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zh-CN" altLang="en-US" sz="3200" b="0" dirty="0">
                <a:latin typeface="Helvetica Neue" panose="02000503000000020004" charset="0"/>
                <a:ea typeface="黑体-简" panose="02000000000000000000" charset="-122"/>
              </a:rPr>
              <a:t>展示零食总销量、总销售额。</a:t>
            </a:r>
            <a:endPar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4" name="图片 3"/>
          <p:cNvPicPr>
            <a:picLocks noChangeAspect="1"/>
          </p:cNvPicPr>
          <p:nvPr/>
        </p:nvPicPr>
        <p:blipFill>
          <a:blip r:embed="rId1"/>
          <a:stretch>
            <a:fillRect/>
          </a:stretch>
        </p:blipFill>
        <p:spPr>
          <a:xfrm>
            <a:off x="4539659" y="4753933"/>
            <a:ext cx="6188592" cy="3554091"/>
          </a:xfrm>
          <a:prstGeom prst="rect">
            <a:avLst/>
          </a:prstGeom>
        </p:spPr>
      </p:pic>
      <p:pic>
        <p:nvPicPr>
          <p:cNvPr id="5" name="图片 4"/>
          <p:cNvPicPr>
            <a:picLocks noChangeAspect="1"/>
          </p:cNvPicPr>
          <p:nvPr/>
        </p:nvPicPr>
        <p:blipFill>
          <a:blip r:embed="rId2"/>
          <a:stretch>
            <a:fillRect/>
          </a:stretch>
        </p:blipFill>
        <p:spPr>
          <a:xfrm>
            <a:off x="12393826" y="4822875"/>
            <a:ext cx="6154625" cy="3485149"/>
          </a:xfrm>
          <a:prstGeom prst="rect">
            <a:avLst/>
          </a:prstGeom>
        </p:spPr>
      </p:pic>
      <p:sp>
        <p:nvSpPr>
          <p:cNvPr id="215" name="矩形"/>
          <p:cNvSpPr/>
          <p:nvPr/>
        </p:nvSpPr>
        <p:spPr>
          <a:xfrm>
            <a:off x="0" y="-635"/>
            <a:ext cx="5680075" cy="25590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图表介绍一</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指标卡</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68725" y="1885346"/>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展示零食各品类的销量、销售额占比。</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4281847" y="2765915"/>
            <a:ext cx="15820305" cy="10340919"/>
          </a:xfrm>
          <a:prstGeom prst="rect">
            <a:avLst/>
          </a:prstGeom>
        </p:spPr>
      </p:pic>
      <p:sp>
        <p:nvSpPr>
          <p:cNvPr id="215" name="矩形"/>
          <p:cNvSpPr/>
          <p:nvPr/>
        </p:nvSpPr>
        <p:spPr>
          <a:xfrm>
            <a:off x="0" y="-635"/>
            <a:ext cx="7654925" cy="25590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图表介绍二</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饼图、环形图</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364865" y="1750091"/>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展示零食的销量、销售额逐月趋势。</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3856591" y="2765915"/>
            <a:ext cx="16670817" cy="10802689"/>
          </a:xfrm>
          <a:prstGeom prst="rect">
            <a:avLst/>
          </a:prstGeom>
        </p:spPr>
      </p:pic>
      <p:sp>
        <p:nvSpPr>
          <p:cNvPr id="215" name="矩形"/>
          <p:cNvSpPr/>
          <p:nvPr/>
        </p:nvSpPr>
        <p:spPr>
          <a:xfrm>
            <a:off x="0" y="-635"/>
            <a:ext cx="5680075" cy="25590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a:t>
            </a:r>
            <a:r>
              <a:rPr lang="zh-CN" altLang="en-US">
                <a:latin typeface="Helvetica Neue" panose="02000503000000020004" charset="0"/>
                <a:ea typeface="黑体-简" panose="02000000000000000000" charset="-122"/>
                <a:sym typeface="+mn-ea"/>
              </a:rPr>
              <a:t>三</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趋势图</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439920" y="1844706"/>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展示零食的销售额省份分布情况。</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4914235" y="3088617"/>
            <a:ext cx="14555529" cy="10372906"/>
          </a:xfrm>
          <a:prstGeom prst="rect">
            <a:avLst/>
          </a:prstGeom>
        </p:spPr>
      </p:pic>
      <p:sp>
        <p:nvSpPr>
          <p:cNvPr id="215" name="矩形"/>
          <p:cNvSpPr/>
          <p:nvPr/>
        </p:nvSpPr>
        <p:spPr>
          <a:xfrm>
            <a:off x="0" y="635"/>
            <a:ext cx="5052695" cy="25463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图表介绍四</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地图</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14325" y="1894871"/>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从月份、商品大类两个维度查看销量及销售额明细。</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818842" y="3459737"/>
            <a:ext cx="22746315" cy="8373281"/>
          </a:xfrm>
          <a:prstGeom prst="rect">
            <a:avLst/>
          </a:prstGeom>
        </p:spPr>
      </p:pic>
      <p:sp>
        <p:nvSpPr>
          <p:cNvPr id="215" name="矩形"/>
          <p:cNvSpPr/>
          <p:nvPr/>
        </p:nvSpPr>
        <p:spPr>
          <a:xfrm>
            <a:off x="0" y="635"/>
            <a:ext cx="5052695" cy="25463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图表介绍五</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透视表</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580005" y="1838991"/>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展示商品大类的销售趋势。</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4" name="图片 3"/>
          <p:cNvPicPr>
            <a:picLocks noChangeAspect="1"/>
          </p:cNvPicPr>
          <p:nvPr/>
        </p:nvPicPr>
        <p:blipFill>
          <a:blip r:embed="rId1"/>
          <a:stretch>
            <a:fillRect/>
          </a:stretch>
        </p:blipFill>
        <p:spPr>
          <a:xfrm>
            <a:off x="3228423" y="3205575"/>
            <a:ext cx="17927154" cy="8627443"/>
          </a:xfrm>
          <a:prstGeom prst="rect">
            <a:avLst/>
          </a:prstGeom>
        </p:spPr>
      </p:pic>
      <p:sp>
        <p:nvSpPr>
          <p:cNvPr id="215" name="矩形"/>
          <p:cNvSpPr/>
          <p:nvPr/>
        </p:nvSpPr>
        <p:spPr>
          <a:xfrm>
            <a:off x="0" y="0"/>
            <a:ext cx="6959600" cy="255270"/>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图表介绍六</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堆叠折线图</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053465" y="1938686"/>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同时展示销量及销售额情况。</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1879525" y="3547208"/>
            <a:ext cx="20624949" cy="8285810"/>
          </a:xfrm>
          <a:prstGeom prst="rect">
            <a:avLst/>
          </a:prstGeom>
        </p:spPr>
      </p:pic>
      <p:sp>
        <p:nvSpPr>
          <p:cNvPr id="215" name="矩形"/>
          <p:cNvSpPr/>
          <p:nvPr/>
        </p:nvSpPr>
        <p:spPr>
          <a:xfrm>
            <a:off x="0" y="-635"/>
            <a:ext cx="5657850" cy="255905"/>
          </a:xfrm>
          <a:prstGeom prst="rect">
            <a:avLst/>
          </a:prstGeom>
          <a:solidFill>
            <a:schemeClr val="accent1"/>
          </a:solidFill>
          <a:ln w="12700">
            <a:miter lim="400000"/>
          </a:ln>
        </p:spPr>
        <p:txBody>
          <a:bodyPr lIns="45719" rIns="45719" anchor="ctr"/>
          <a:lstStyle/>
          <a:p>
            <a:pPr indent="0" algn="ctr" defTabSz="914400">
              <a:defRPr sz="2400" b="1">
                <a:solidFill>
                  <a:schemeClr val="accent1"/>
                </a:solidFill>
                <a:latin typeface="Calibri"/>
                <a:ea typeface="Calibri"/>
                <a:cs typeface="Calibri"/>
                <a:sym typeface="Calibri"/>
              </a:defRPr>
            </a:pPr>
            <a:endParaRPr sz="1600"/>
          </a:p>
        </p:txBody>
      </p:sp>
      <p:sp>
        <p:nvSpPr>
          <p:cNvPr id="216" name="数据可视化对企业的价值"/>
          <p:cNvSpPr txBox="1"/>
          <p:nvPr/>
        </p:nvSpPr>
        <p:spPr>
          <a:xfrm>
            <a:off x="0" y="255270"/>
            <a:ext cx="11685270" cy="955675"/>
          </a:xfrm>
          <a:prstGeom prst="rect">
            <a:avLst/>
          </a:prstGeom>
          <a:ln w="12700">
            <a:miter lim="400000"/>
          </a:ln>
        </p:spPr>
        <p:txBody>
          <a:bodyPr lIns="0" tIns="0" rIns="0" bIns="0"/>
          <a:lstStyle>
            <a:lvl1pPr indent="0" defTabSz="914400">
              <a:defRPr sz="5000" b="1">
                <a:solidFill>
                  <a:schemeClr val="accent1"/>
                </a:solidFill>
              </a:defRPr>
            </a:lvl1pPr>
          </a:lstStyle>
          <a:p>
            <a:pPr marL="0" marR="0" indent="0" algn="l" defTabSz="821690" rtl="0" fontAlgn="auto" latinLnBrk="0" hangingPunct="0">
              <a:lnSpc>
                <a:spcPct val="100000"/>
              </a:lnSpc>
              <a:spcBef>
                <a:spcPts val="0"/>
              </a:spcBef>
              <a:spcAft>
                <a:spcPts val="0"/>
              </a:spcAft>
              <a:buClrTx/>
              <a:buSzTx/>
              <a:buFontTx/>
              <a:buNone/>
            </a:pPr>
            <a:r>
              <a:rPr lang="zh-CN" altLang="en-US">
                <a:latin typeface="Helvetica Neue" panose="02000503000000020004" charset="0"/>
                <a:ea typeface="黑体-简" panose="02000000000000000000" charset="-122"/>
              </a:rPr>
              <a:t>图表介绍七</a:t>
            </a:r>
            <a:r>
              <a:rPr lang="en-US" altLang="zh-CN">
                <a:latin typeface="Helvetica Neue" panose="02000503000000020004" charset="0"/>
                <a:ea typeface="黑体-简" panose="02000000000000000000" charset="-122"/>
              </a:rPr>
              <a:t> - </a:t>
            </a:r>
            <a:r>
              <a:rPr lang="zh-CN" altLang="en-US">
                <a:latin typeface="Helvetica Neue" panose="02000503000000020004" charset="0"/>
                <a:ea typeface="黑体-简" panose="02000000000000000000" charset="-122"/>
              </a:rPr>
              <a:t>组合图</a:t>
            </a:r>
            <a:endParaRPr lang="zh-CN" altLang="en-US">
              <a:latin typeface="Helvetica Neue" panose="02000503000000020004" charset="0"/>
              <a:ea typeface="黑体-简" panose="02000000000000000000" charset="-122"/>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custDataLst>
              <p:tags r:id="rId1"/>
            </p:custDataLst>
          </p:nvPr>
        </p:nvSpPr>
        <p:spPr>
          <a:xfrm>
            <a:off x="3139758" y="5369243"/>
            <a:ext cx="18104485" cy="19615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lstStyle/>
          <a:p>
            <a:pPr algn="ctr">
              <a:lnSpc>
                <a:spcPct val="180000"/>
              </a:lnSpc>
              <a:buFont typeface="+mj-lt"/>
            </a:pP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实验</a:t>
            </a:r>
            <a:r>
              <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rPr>
              <a:t>六：选择合适的图表完成零售店数据可视化分析</a:t>
            </a:r>
            <a:endParaRPr kumimoji="0" lang="zh-CN" altLang="en-US" sz="48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cs typeface="+mn-lt"/>
              <a:sym typeface="Helvetica Neue" panose="02000503000000020004"/>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a:t>
            </a:r>
            <a:r>
              <a:rPr lang="zh-CN" altLang="en-US" sz="5000" dirty="0">
                <a:solidFill>
                  <a:srgbClr val="0C7BE0"/>
                </a:solidFill>
                <a:latin typeface="Helvetica Neue" panose="02000503000000020004" charset="0"/>
                <a:ea typeface="黑体-简" panose="02000000000000000000" charset="-122"/>
              </a:rPr>
              <a:t>六</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丰富图形任意切换，支持指标计算与过滤规则，支持多层级钻取，支持自由设置图表属性与样式"/>
          <p:cNvSpPr txBox="1"/>
          <p:nvPr/>
        </p:nvSpPr>
        <p:spPr>
          <a:xfrm>
            <a:off x="3162467" y="2354895"/>
            <a:ext cx="17703800" cy="608965"/>
          </a:xfrm>
          <a:prstGeom prst="rect">
            <a:avLst/>
          </a:prstGeom>
          <a:ln w="12700">
            <a:miter lim="400000"/>
          </a:ln>
        </p:spPr>
        <p:txBody>
          <a:bodyPr wrap="none" lIns="50800" tIns="50800" rIns="50800" bIns="50800" anchor="ctr">
            <a:spAutoFit/>
          </a:bodyPr>
          <a:lstStyle>
            <a:lvl1pPr indent="0" algn="ctr" defTabSz="457200">
              <a:defRPr sz="3300">
                <a:solidFill>
                  <a:srgbClr val="929292"/>
                </a:solidFill>
                <a:latin typeface="Helvetica"/>
                <a:ea typeface="Helvetica"/>
                <a:cs typeface="Helvetica"/>
                <a:sym typeface="Helvetica"/>
              </a:defRPr>
            </a:lvl1pPr>
          </a:lstStyle>
          <a:p>
            <a:pPr marL="0" marR="0" lvl="0" indent="0" algn="ctr" defTabSz="457200" rtl="0" eaLnBrk="1" fontAlgn="auto" latinLnBrk="0" hangingPunct="0">
              <a:lnSpc>
                <a:spcPct val="100000"/>
              </a:lnSpc>
              <a:spcBef>
                <a:spcPts val="0"/>
              </a:spcBef>
              <a:spcAft>
                <a:spcPts val="0"/>
              </a:spcAft>
              <a:buClrTx/>
              <a:buSzTx/>
              <a:buFontTx/>
              <a:buNone/>
              <a:defRPr/>
            </a:pPr>
            <a:r>
              <a:rPr kumimoji="0" sz="3300" b="0" i="0" u="none" strike="noStrike" kern="0" cap="none" spc="0" normalizeH="0" baseline="0" noProof="0" dirty="0" err="1">
                <a:ln>
                  <a:noFill/>
                </a:ln>
                <a:solidFill>
                  <a:srgbClr val="929292"/>
                </a:solidFill>
                <a:effectLst/>
                <a:uLnTx/>
                <a:uFillTx/>
                <a:latin typeface="Helvetica Neue" panose="02000503000000020004" charset="0"/>
                <a:ea typeface="黑体-简" panose="02000000000000000000" charset="-122"/>
                <a:sym typeface="Helvetica"/>
              </a:rPr>
              <a:t>丰富图形任意切换，支持指标计算与过滤规则，支持多层级钻取，支持自由设置图表属性与样式</a:t>
            </a:r>
            <a:endParaRPr kumimoji="0" sz="3300" b="0" i="0" u="none" strike="noStrike" kern="0" cap="none" spc="0" normalizeH="0" baseline="0" noProof="0" dirty="0" err="1">
              <a:ln>
                <a:noFill/>
              </a:ln>
              <a:solidFill>
                <a:srgbClr val="929292"/>
              </a:solidFill>
              <a:effectLst/>
              <a:uLnTx/>
              <a:uFillTx/>
              <a:latin typeface="Helvetica Neue" panose="02000503000000020004" charset="0"/>
              <a:ea typeface="黑体-简" panose="02000000000000000000" charset="-122"/>
              <a:sym typeface="Helvetica"/>
            </a:endParaRPr>
          </a:p>
        </p:txBody>
      </p:sp>
      <p:sp>
        <p:nvSpPr>
          <p:cNvPr id="426" name="圆角矩形"/>
          <p:cNvSpPr/>
          <p:nvPr/>
        </p:nvSpPr>
        <p:spPr>
          <a:xfrm>
            <a:off x="870019" y="4010960"/>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27" name="明细表"/>
          <p:cNvSpPr/>
          <p:nvPr/>
        </p:nvSpPr>
        <p:spPr>
          <a:xfrm>
            <a:off x="1098272" y="4227073"/>
            <a:ext cx="2484710"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明细表</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28" name="圆角矩形"/>
          <p:cNvSpPr/>
          <p:nvPr/>
        </p:nvSpPr>
        <p:spPr>
          <a:xfrm>
            <a:off x="870019" y="8533641"/>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29" name="仪表盘"/>
          <p:cNvSpPr/>
          <p:nvPr/>
        </p:nvSpPr>
        <p:spPr>
          <a:xfrm>
            <a:off x="1098272" y="8749755"/>
            <a:ext cx="2484710"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仪表盘</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30" name="圆角矩形"/>
          <p:cNvSpPr/>
          <p:nvPr/>
        </p:nvSpPr>
        <p:spPr>
          <a:xfrm>
            <a:off x="4810568" y="4010960"/>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31" name="柱状图"/>
          <p:cNvSpPr/>
          <p:nvPr/>
        </p:nvSpPr>
        <p:spPr>
          <a:xfrm>
            <a:off x="5038821" y="4227073"/>
            <a:ext cx="2484711"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柱状图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32" name="圆角矩形"/>
          <p:cNvSpPr/>
          <p:nvPr/>
        </p:nvSpPr>
        <p:spPr>
          <a:xfrm>
            <a:off x="4810568" y="8533641"/>
            <a:ext cx="2941217" cy="3748951"/>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33" name="南丁格尔图"/>
          <p:cNvSpPr/>
          <p:nvPr/>
        </p:nvSpPr>
        <p:spPr>
          <a:xfrm>
            <a:off x="5038821" y="8749754"/>
            <a:ext cx="2484711"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29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29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南丁格尔图</a:t>
            </a:r>
            <a:endParaRPr kumimoji="0" sz="29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34" name="圆角矩形"/>
          <p:cNvSpPr/>
          <p:nvPr/>
        </p:nvSpPr>
        <p:spPr>
          <a:xfrm>
            <a:off x="8751117" y="4010960"/>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35" name="气泡图"/>
          <p:cNvSpPr/>
          <p:nvPr/>
        </p:nvSpPr>
        <p:spPr>
          <a:xfrm>
            <a:off x="8979371" y="4227073"/>
            <a:ext cx="2484710"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气泡图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36" name="圆角矩形"/>
          <p:cNvSpPr/>
          <p:nvPr/>
        </p:nvSpPr>
        <p:spPr>
          <a:xfrm>
            <a:off x="8751117" y="8533641"/>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37" name="漏斗图"/>
          <p:cNvSpPr/>
          <p:nvPr/>
        </p:nvSpPr>
        <p:spPr>
          <a:xfrm>
            <a:off x="8979371" y="8749755"/>
            <a:ext cx="2484710"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漏斗图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38" name="圆角矩形"/>
          <p:cNvSpPr/>
          <p:nvPr/>
        </p:nvSpPr>
        <p:spPr>
          <a:xfrm>
            <a:off x="12691667" y="4010960"/>
            <a:ext cx="2941216"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39" name="雷达图"/>
          <p:cNvSpPr/>
          <p:nvPr/>
        </p:nvSpPr>
        <p:spPr>
          <a:xfrm>
            <a:off x="12919919" y="4227073"/>
            <a:ext cx="2484711"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雷达图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40" name="圆角矩形"/>
          <p:cNvSpPr/>
          <p:nvPr/>
        </p:nvSpPr>
        <p:spPr>
          <a:xfrm>
            <a:off x="12691667" y="8533641"/>
            <a:ext cx="2941216"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41" name="矩形树图"/>
          <p:cNvSpPr/>
          <p:nvPr/>
        </p:nvSpPr>
        <p:spPr>
          <a:xfrm>
            <a:off x="12919919" y="8749755"/>
            <a:ext cx="2484711"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矩形树图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42" name="圆角矩形"/>
          <p:cNvSpPr/>
          <p:nvPr/>
        </p:nvSpPr>
        <p:spPr>
          <a:xfrm>
            <a:off x="16632215" y="4010960"/>
            <a:ext cx="2941217"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43" name="折线图"/>
          <p:cNvSpPr/>
          <p:nvPr/>
        </p:nvSpPr>
        <p:spPr>
          <a:xfrm>
            <a:off x="16860468" y="4227073"/>
            <a:ext cx="2484710"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折线图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44" name="圆角矩形"/>
          <p:cNvSpPr/>
          <p:nvPr/>
        </p:nvSpPr>
        <p:spPr>
          <a:xfrm>
            <a:off x="16632215" y="8533641"/>
            <a:ext cx="2941217" cy="3748951"/>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45" name="地图"/>
          <p:cNvSpPr/>
          <p:nvPr/>
        </p:nvSpPr>
        <p:spPr>
          <a:xfrm>
            <a:off x="16860468" y="8749754"/>
            <a:ext cx="2484710"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地图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46" name="圆角矩形"/>
          <p:cNvSpPr/>
          <p:nvPr/>
        </p:nvSpPr>
        <p:spPr>
          <a:xfrm>
            <a:off x="20572764" y="4010960"/>
            <a:ext cx="2941216" cy="3748952"/>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47" name="水波图"/>
          <p:cNvSpPr/>
          <p:nvPr/>
        </p:nvSpPr>
        <p:spPr>
          <a:xfrm>
            <a:off x="20801018" y="4227073"/>
            <a:ext cx="2484711" cy="1059655"/>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水波图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sp>
        <p:nvSpPr>
          <p:cNvPr id="448" name="圆角矩形"/>
          <p:cNvSpPr/>
          <p:nvPr/>
        </p:nvSpPr>
        <p:spPr>
          <a:xfrm>
            <a:off x="20572764" y="8533641"/>
            <a:ext cx="2941216" cy="3748951"/>
          </a:xfrm>
          <a:prstGeom prst="roundRect">
            <a:avLst>
              <a:gd name="adj" fmla="val 10994"/>
            </a:avLst>
          </a:prstGeom>
          <a:ln w="63500">
            <a:solidFill>
              <a:schemeClr val="accent1"/>
            </a:solidFill>
            <a:prstDash val="sysDot"/>
            <a:miter lim="400000"/>
          </a:ln>
        </p:spPr>
        <p:txBody>
          <a:bodyPr lIns="50800" tIns="50800" rIns="50800" bIns="50800" anchor="ctr"/>
          <a:lstStyle/>
          <a:p>
            <a:pPr marL="0" marR="0" lvl="0" indent="0" algn="ctr" defTabSz="825500" rtl="0" eaLnBrk="1" fontAlgn="auto" latinLnBrk="0" hangingPunct="0">
              <a:lnSpc>
                <a:spcPct val="100000"/>
              </a:lnSpc>
              <a:spcBef>
                <a:spcPts val="0"/>
              </a:spcBef>
              <a:spcAft>
                <a:spcPts val="0"/>
              </a:spcAft>
              <a:buClrTx/>
              <a:buSzTx/>
              <a:buFontTx/>
              <a:buNone/>
              <a:defRPr sz="3200">
                <a:solidFill>
                  <a:srgbClr val="FFFFFF"/>
                </a:solidFill>
                <a:latin typeface="Helvetica Neue Medium" panose="02000503000000020004"/>
                <a:ea typeface="Helvetica Neue Medium" panose="02000503000000020004"/>
                <a:cs typeface="Helvetica Neue Medium" panose="02000503000000020004"/>
                <a:sym typeface="Helvetica Neue Medium" panose="02000503000000020004"/>
              </a:defRPr>
            </a:pPr>
            <a:endParaRPr kumimoji="0" sz="3200" b="0" i="0" u="none" strike="noStrike" kern="0" cap="none" spc="0" normalizeH="0" baseline="0" noProof="0">
              <a:ln>
                <a:noFill/>
              </a:ln>
              <a:solidFill>
                <a:srgbClr val="FFFFFF"/>
              </a:solidFill>
              <a:effectLst/>
              <a:uLnTx/>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49" name="组合图"/>
          <p:cNvSpPr/>
          <p:nvPr/>
        </p:nvSpPr>
        <p:spPr>
          <a:xfrm>
            <a:off x="20801018" y="8749754"/>
            <a:ext cx="2484711" cy="1059654"/>
          </a:xfrm>
          <a:prstGeom prst="roundRect">
            <a:avLst>
              <a:gd name="adj" fmla="val 17978"/>
            </a:avLst>
          </a:prstGeom>
          <a:solidFill>
            <a:schemeClr val="accent1"/>
          </a:solidFill>
          <a:ln w="12700">
            <a:miter lim="400000"/>
          </a:ln>
        </p:spPr>
        <p:txBody>
          <a:bodyPr lIns="50800" tIns="50800" rIns="50800" bIns="50800" anchor="ctr"/>
          <a:lstStyle>
            <a:lvl1pPr indent="0" algn="ctr" defTabSz="825500">
              <a:defRPr sz="3100">
                <a:solidFill>
                  <a:srgbClr val="FFFFFF"/>
                </a:solidFill>
                <a:latin typeface="Trebuchet MS" panose="020B0703020202090204"/>
                <a:ea typeface="Trebuchet MS" panose="020B0703020202090204"/>
                <a:cs typeface="Trebuchet MS" panose="020B0703020202090204"/>
                <a:sym typeface="Trebuchet MS" panose="020B0703020202090204"/>
              </a:defRPr>
            </a:lvl1pPr>
          </a:lstStyle>
          <a:p>
            <a:pPr marL="0" marR="0" lvl="0" indent="0" algn="ctr" defTabSz="825500" rtl="0" eaLnBrk="1" fontAlgn="auto" latinLnBrk="0" hangingPunct="0">
              <a:lnSpc>
                <a:spcPct val="100000"/>
              </a:lnSpc>
              <a:spcBef>
                <a:spcPts val="0"/>
              </a:spcBef>
              <a:spcAft>
                <a:spcPts val="0"/>
              </a:spcAft>
              <a:buClrTx/>
              <a:buSzTx/>
              <a:buFontTx/>
              <a:buNone/>
              <a:defRPr/>
            </a:pPr>
            <a:r>
              <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rPr>
              <a:t>组合图</a:t>
            </a:r>
            <a:endParaRPr kumimoji="0" sz="3100" b="0" i="0" u="none" strike="noStrike" kern="0" cap="none" spc="0" normalizeH="0" baseline="0" noProof="0">
              <a:ln>
                <a:noFill/>
              </a:ln>
              <a:solidFill>
                <a:srgbClr val="FFFFFF"/>
              </a:solidFill>
              <a:effectLst/>
              <a:uLnTx/>
              <a:uFillTx/>
              <a:latin typeface="Helvetica Neue" panose="02000503000000020004" charset="0"/>
              <a:ea typeface="黑体-简" panose="02000000000000000000" charset="-122"/>
              <a:sym typeface="Trebuchet MS" panose="020B0703020202090204"/>
            </a:endParaRPr>
          </a:p>
        </p:txBody>
      </p:sp>
      <p:pic>
        <p:nvPicPr>
          <p:cNvPr id="450" name="南丁格尔玫瑰图.png" descr="南丁格尔玫瑰图.png"/>
          <p:cNvPicPr>
            <a:picLocks noChangeAspect="1"/>
          </p:cNvPicPr>
          <p:nvPr/>
        </p:nvPicPr>
        <p:blipFill>
          <a:blip r:embed="rId1"/>
          <a:stretch>
            <a:fillRect/>
          </a:stretch>
        </p:blipFill>
        <p:spPr>
          <a:xfrm>
            <a:off x="5328676" y="10095241"/>
            <a:ext cx="1905001" cy="1905001"/>
          </a:xfrm>
          <a:prstGeom prst="rect">
            <a:avLst/>
          </a:prstGeom>
          <a:ln w="12700">
            <a:miter lim="400000"/>
            <a:headEnd/>
            <a:tailEnd/>
          </a:ln>
        </p:spPr>
      </p:pic>
      <p:pic>
        <p:nvPicPr>
          <p:cNvPr id="451" name="仪表盘.png" descr="仪表盘.png"/>
          <p:cNvPicPr>
            <a:picLocks noChangeAspect="1"/>
          </p:cNvPicPr>
          <p:nvPr/>
        </p:nvPicPr>
        <p:blipFill>
          <a:blip r:embed="rId2"/>
          <a:stretch>
            <a:fillRect/>
          </a:stretch>
        </p:blipFill>
        <p:spPr>
          <a:xfrm>
            <a:off x="1356377" y="10031741"/>
            <a:ext cx="1968501" cy="1968501"/>
          </a:xfrm>
          <a:prstGeom prst="rect">
            <a:avLst/>
          </a:prstGeom>
          <a:ln w="12700">
            <a:miter lim="400000"/>
            <a:headEnd/>
            <a:tailEnd/>
          </a:ln>
        </p:spPr>
      </p:pic>
      <p:pic>
        <p:nvPicPr>
          <p:cNvPr id="452" name="散点图.png" descr="散点图.png"/>
          <p:cNvPicPr>
            <a:picLocks noChangeAspect="1"/>
          </p:cNvPicPr>
          <p:nvPr/>
        </p:nvPicPr>
        <p:blipFill>
          <a:blip r:embed="rId3"/>
          <a:stretch>
            <a:fillRect/>
          </a:stretch>
        </p:blipFill>
        <p:spPr>
          <a:xfrm>
            <a:off x="9112944" y="5440695"/>
            <a:ext cx="2209676" cy="2209676"/>
          </a:xfrm>
          <a:prstGeom prst="rect">
            <a:avLst/>
          </a:prstGeom>
          <a:ln w="12700">
            <a:miter lim="400000"/>
            <a:headEnd/>
            <a:tailEnd/>
          </a:ln>
        </p:spPr>
      </p:pic>
      <p:pic>
        <p:nvPicPr>
          <p:cNvPr id="453" name="柱状图.png" descr="柱状图.png"/>
          <p:cNvPicPr>
            <a:picLocks noChangeAspect="1"/>
          </p:cNvPicPr>
          <p:nvPr/>
        </p:nvPicPr>
        <p:blipFill>
          <a:blip r:embed="rId4"/>
          <a:stretch>
            <a:fillRect/>
          </a:stretch>
        </p:blipFill>
        <p:spPr>
          <a:xfrm>
            <a:off x="5453207" y="5641426"/>
            <a:ext cx="1655939" cy="1655939"/>
          </a:xfrm>
          <a:prstGeom prst="rect">
            <a:avLst/>
          </a:prstGeom>
          <a:ln w="12700">
            <a:miter lim="400000"/>
            <a:headEnd/>
            <a:tailEnd/>
          </a:ln>
        </p:spPr>
      </p:pic>
      <p:pic>
        <p:nvPicPr>
          <p:cNvPr id="454" name="明细表.png" descr="明细表.png"/>
          <p:cNvPicPr>
            <a:picLocks noChangeAspect="1"/>
          </p:cNvPicPr>
          <p:nvPr/>
        </p:nvPicPr>
        <p:blipFill>
          <a:blip r:embed="rId5"/>
          <a:stretch>
            <a:fillRect/>
          </a:stretch>
        </p:blipFill>
        <p:spPr>
          <a:xfrm>
            <a:off x="1356377" y="5554995"/>
            <a:ext cx="1905001" cy="1905001"/>
          </a:xfrm>
          <a:prstGeom prst="rect">
            <a:avLst/>
          </a:prstGeom>
          <a:ln w="12700">
            <a:miter lim="400000"/>
            <a:headEnd/>
            <a:tailEnd/>
          </a:ln>
        </p:spPr>
      </p:pic>
      <p:pic>
        <p:nvPicPr>
          <p:cNvPr id="455" name="雷达图 (1).png" descr="雷达图 (1).png"/>
          <p:cNvPicPr>
            <a:picLocks noChangeAspect="1"/>
          </p:cNvPicPr>
          <p:nvPr/>
        </p:nvPicPr>
        <p:blipFill>
          <a:blip r:embed="rId6"/>
          <a:stretch>
            <a:fillRect/>
          </a:stretch>
        </p:blipFill>
        <p:spPr>
          <a:xfrm>
            <a:off x="13209775" y="5516895"/>
            <a:ext cx="1905001" cy="1905001"/>
          </a:xfrm>
          <a:prstGeom prst="rect">
            <a:avLst/>
          </a:prstGeom>
          <a:ln w="12700">
            <a:miter lim="400000"/>
            <a:headEnd/>
            <a:tailEnd/>
          </a:ln>
        </p:spPr>
      </p:pic>
      <p:pic>
        <p:nvPicPr>
          <p:cNvPr id="456" name="图表-折线图 (1).png" descr="图表-折线图 (1).png"/>
          <p:cNvPicPr>
            <a:picLocks noChangeAspect="1"/>
          </p:cNvPicPr>
          <p:nvPr/>
        </p:nvPicPr>
        <p:blipFill>
          <a:blip r:embed="rId7"/>
          <a:stretch>
            <a:fillRect/>
          </a:stretch>
        </p:blipFill>
        <p:spPr>
          <a:xfrm>
            <a:off x="17182073" y="5593095"/>
            <a:ext cx="1905001" cy="1905001"/>
          </a:xfrm>
          <a:prstGeom prst="rect">
            <a:avLst/>
          </a:prstGeom>
          <a:ln w="12700">
            <a:miter lim="400000"/>
            <a:headEnd/>
            <a:tailEnd/>
          </a:ln>
        </p:spPr>
      </p:pic>
      <p:pic>
        <p:nvPicPr>
          <p:cNvPr id="457" name="水波图.png" descr="水波图.png"/>
          <p:cNvPicPr>
            <a:picLocks noChangeAspect="1"/>
          </p:cNvPicPr>
          <p:nvPr/>
        </p:nvPicPr>
        <p:blipFill>
          <a:blip r:embed="rId8"/>
          <a:stretch>
            <a:fillRect/>
          </a:stretch>
        </p:blipFill>
        <p:spPr>
          <a:xfrm>
            <a:off x="21154373" y="5554995"/>
            <a:ext cx="1905001" cy="1905001"/>
          </a:xfrm>
          <a:prstGeom prst="rect">
            <a:avLst/>
          </a:prstGeom>
          <a:ln w="12700">
            <a:miter lim="400000"/>
            <a:headEnd/>
            <a:tailEnd/>
          </a:ln>
        </p:spPr>
      </p:pic>
      <p:pic>
        <p:nvPicPr>
          <p:cNvPr id="458" name="漏斗图 (1).png" descr="漏斗图 (1).png"/>
          <p:cNvPicPr>
            <a:picLocks noChangeAspect="1"/>
          </p:cNvPicPr>
          <p:nvPr/>
        </p:nvPicPr>
        <p:blipFill>
          <a:blip r:embed="rId9"/>
          <a:stretch>
            <a:fillRect/>
          </a:stretch>
        </p:blipFill>
        <p:spPr>
          <a:xfrm>
            <a:off x="9269225" y="10196841"/>
            <a:ext cx="1905001" cy="1905001"/>
          </a:xfrm>
          <a:prstGeom prst="rect">
            <a:avLst/>
          </a:prstGeom>
          <a:ln w="12700">
            <a:miter lim="400000"/>
            <a:headEnd/>
            <a:tailEnd/>
          </a:ln>
        </p:spPr>
      </p:pic>
      <p:pic>
        <p:nvPicPr>
          <p:cNvPr id="459" name="矩形树图 (1).png" descr="矩形树图 (1).png"/>
          <p:cNvPicPr>
            <a:picLocks noChangeAspect="1"/>
          </p:cNvPicPr>
          <p:nvPr/>
        </p:nvPicPr>
        <p:blipFill>
          <a:blip r:embed="rId10"/>
          <a:stretch>
            <a:fillRect/>
          </a:stretch>
        </p:blipFill>
        <p:spPr>
          <a:xfrm>
            <a:off x="13292325" y="10196841"/>
            <a:ext cx="1739901" cy="1739901"/>
          </a:xfrm>
          <a:prstGeom prst="rect">
            <a:avLst/>
          </a:prstGeom>
          <a:ln w="12700">
            <a:miter lim="400000"/>
            <a:headEnd/>
            <a:tailEnd/>
          </a:ln>
        </p:spPr>
      </p:pic>
      <p:pic>
        <p:nvPicPr>
          <p:cNvPr id="460" name="组合图.png" descr="组合图.png"/>
          <p:cNvPicPr>
            <a:picLocks noChangeAspect="1"/>
          </p:cNvPicPr>
          <p:nvPr/>
        </p:nvPicPr>
        <p:blipFill>
          <a:blip r:embed="rId11"/>
          <a:stretch>
            <a:fillRect/>
          </a:stretch>
        </p:blipFill>
        <p:spPr>
          <a:xfrm>
            <a:off x="21154373" y="10114291"/>
            <a:ext cx="1987551" cy="1987551"/>
          </a:xfrm>
          <a:prstGeom prst="rect">
            <a:avLst/>
          </a:prstGeom>
          <a:ln w="12700">
            <a:miter lim="400000"/>
            <a:headEnd/>
            <a:tailEnd/>
          </a:ln>
        </p:spPr>
      </p:pic>
      <p:pic>
        <p:nvPicPr>
          <p:cNvPr id="461" name="未标题-2_画板 1 2.png" descr="未标题-2_画板 1 2.png"/>
          <p:cNvPicPr>
            <a:picLocks noChangeAspect="1"/>
          </p:cNvPicPr>
          <p:nvPr/>
        </p:nvPicPr>
        <p:blipFill>
          <a:blip r:embed="rId12"/>
          <a:stretch>
            <a:fillRect/>
          </a:stretch>
        </p:blipFill>
        <p:spPr>
          <a:xfrm>
            <a:off x="17226120" y="9976705"/>
            <a:ext cx="1816907" cy="2078571"/>
          </a:xfrm>
          <a:prstGeom prst="rect">
            <a:avLst/>
          </a:prstGeom>
          <a:ln w="12700">
            <a:miter lim="400000"/>
            <a:headEnd/>
            <a:tailEnd/>
          </a:ln>
        </p:spPr>
      </p:pic>
      <p:sp>
        <p:nvSpPr>
          <p:cNvPr id="462" name="矩形"/>
          <p:cNvSpPr/>
          <p:nvPr/>
        </p:nvSpPr>
        <p:spPr>
          <a:xfrm>
            <a:off x="-21272" y="-7373"/>
            <a:ext cx="2619000" cy="242246"/>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463" name="DataEase 核心概念"/>
          <p:cNvSpPr txBox="1"/>
          <p:nvPr/>
        </p:nvSpPr>
        <p:spPr>
          <a:xfrm>
            <a:off x="16827" y="255654"/>
            <a:ext cx="5678797"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视图类型</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custDataLst>
              <p:tags r:id="rId1"/>
            </p:custDataLst>
          </p:nvPr>
        </p:nvSpPr>
        <p:spPr>
          <a:xfrm>
            <a:off x="3288030" y="1041400"/>
            <a:ext cx="19019520" cy="104235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p>
            <a:pPr algn="l">
              <a:lnSpc>
                <a:spcPct val="150000"/>
              </a:lnSpc>
            </a:pPr>
            <a:endParaRPr kumimoji="0" lang="zh-CN" altLang="en-US" sz="5400" b="0" i="0" u="none" strike="noStrike" cap="none" spc="0" normalizeH="0" baseline="0" dirty="0">
              <a:ln>
                <a:noFill/>
              </a:ln>
              <a:solidFill>
                <a:schemeClr val="tx1">
                  <a:lumMod val="65000"/>
                  <a:lumOff val="35000"/>
                </a:schemeClr>
              </a:solidFill>
              <a:effectLst/>
              <a:uFillTx/>
              <a:latin typeface="PingFang SC" panose="020B0400000000000000" pitchFamily="34" charset="-122"/>
              <a:ea typeface="PingFang SC" panose="020B0400000000000000" pitchFamily="34" charset="-122"/>
              <a:sym typeface="Helvetica Neue" panose="02000503000000020004"/>
            </a:endParaRPr>
          </a:p>
        </p:txBody>
      </p:sp>
      <p:sp>
        <p:nvSpPr>
          <p:cNvPr id="4" name="文本框 3"/>
          <p:cNvSpPr txBox="1"/>
          <p:nvPr>
            <p:custDataLst>
              <p:tags r:id="rId2"/>
            </p:custDataLst>
          </p:nvPr>
        </p:nvSpPr>
        <p:spPr>
          <a:xfrm>
            <a:off x="3525520" y="1542416"/>
            <a:ext cx="18782030" cy="94881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rPr>
              <a:t>实验目的</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熟练掌握</a:t>
            </a:r>
            <a:r>
              <a:rPr lang="en-US" altLang="zh-CN"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 </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的</a:t>
            </a:r>
            <a:r>
              <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视图制作。</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endParaRPr>
          </a:p>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sym typeface="+mn-ea"/>
              </a:rPr>
              <a:t>实验前提</a:t>
            </a:r>
            <a:endParaRPr lang="zh-CN" altLang="en-US" sz="480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了解</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数据可视化分析工具的视图操作。</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了解</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 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数据可视化分析工具的仪表板操作</a:t>
            </a:r>
            <a:r>
              <a:rPr lang="zh-CN" altLang="en-US" sz="4800" b="0" dirty="0">
                <a:solidFill>
                  <a:schemeClr val="tx1">
                    <a:lumMod val="65000"/>
                    <a:lumOff val="35000"/>
                  </a:schemeClr>
                </a:solidFill>
                <a:latin typeface="Helvetica Neue" panose="02000503000000020004" charset="0"/>
                <a:ea typeface="黑体-简" panose="02000000000000000000" charset="-122"/>
                <a:sym typeface="+mn-ea"/>
              </a:rPr>
              <a:t>。</a:t>
            </a:r>
            <a:endParaRPr lang="zh-CN" altLang="en-US" sz="48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3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熟练掌握前期实验中制作的门店销售驾驶舱的数据集。</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a:p>
            <a:pPr marL="914400" indent="-914400" algn="l">
              <a:lnSpc>
                <a:spcPct val="180000"/>
              </a:lnSpc>
              <a:buFont typeface="+mj-lt"/>
              <a:buAutoNum type="arabicPeriod"/>
            </a:pPr>
            <a:r>
              <a:rPr lang="zh-CN" altLang="en-US" sz="4800" dirty="0">
                <a:solidFill>
                  <a:schemeClr val="tx1">
                    <a:lumMod val="65000"/>
                    <a:lumOff val="35000"/>
                  </a:schemeClr>
                </a:solidFill>
                <a:latin typeface="Helvetica Neue" panose="02000503000000020004" charset="0"/>
                <a:ea typeface="黑体-简" panose="02000000000000000000" charset="-122"/>
              </a:rPr>
              <a:t>实验内容</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457200" lvl="1" indent="0" algn="l">
              <a:lnSpc>
                <a:spcPct val="130000"/>
              </a:lnSpc>
              <a:buFont typeface="+mj-lt"/>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基于 </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DataEase </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完成月度销售趋势及</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月环比、各省份销售额分布概览、连锁门店销售一览视图制作</a:t>
            </a:r>
            <a:r>
              <a:rPr lang="zh-CN" altLang="en-US" sz="4400" b="0" dirty="0">
                <a:solidFill>
                  <a:schemeClr val="tx1">
                    <a:lumMod val="65000"/>
                    <a:lumOff val="35000"/>
                  </a:schemeClr>
                </a:solidFill>
                <a:latin typeface="Helvetica Neue" panose="02000503000000020004" charset="0"/>
                <a:ea typeface="黑体-简" panose="02000000000000000000" charset="-122"/>
              </a:rPr>
              <a:t>。</a:t>
            </a:r>
            <a:endParaRPr lang="zh-CN" altLang="en-US" sz="4400" b="0" dirty="0">
              <a:solidFill>
                <a:schemeClr val="tx1">
                  <a:lumMod val="65000"/>
                  <a:lumOff val="35000"/>
                </a:schemeClr>
              </a:solidFill>
              <a:latin typeface="Helvetica Neue" panose="02000503000000020004" charset="0"/>
              <a:ea typeface="黑体-简" panose="02000000000000000000" charset="-122"/>
            </a:endParaRPr>
          </a:p>
        </p:txBody>
      </p:sp>
      <p:sp>
        <p:nvSpPr>
          <p:cNvPr id="2" name="矩形"/>
          <p:cNvSpPr/>
          <p:nvPr>
            <p:custDataLst>
              <p:tags r:id="rId3"/>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3" name="数据可视化对企业的价值"/>
          <p:cNvSpPr txBox="1"/>
          <p:nvPr>
            <p:custDataLst>
              <p:tags r:id="rId4"/>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custDataLst>
              <p:tags r:id="rId1"/>
            </p:custDataLst>
          </p:nvPr>
        </p:nvSpPr>
        <p:spPr>
          <a:xfrm>
            <a:off x="3525520" y="2918460"/>
            <a:ext cx="19467830" cy="33610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p>
            <a:pPr marL="914400" indent="-914400" algn="l">
              <a:lnSpc>
                <a:spcPct val="170000"/>
              </a:lnSpc>
              <a:buFont typeface="+mj-lt"/>
              <a:buAutoNum type="arabicPeriod" startAt="4"/>
            </a:pPr>
            <a:r>
              <a:rPr lang="zh-CN" altLang="en-US" sz="4800" dirty="0">
                <a:solidFill>
                  <a:schemeClr val="tx1">
                    <a:lumMod val="65000"/>
                    <a:lumOff val="35000"/>
                  </a:schemeClr>
                </a:solidFill>
                <a:latin typeface="Helvetica Neue" panose="02000503000000020004" charset="0"/>
                <a:ea typeface="黑体-简" panose="02000000000000000000" charset="-122"/>
              </a:rPr>
              <a:t>实验环境</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7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rPr>
              <a:t>每</a:t>
            </a:r>
            <a:r>
              <a:rPr lang="en-US" altLang="zh-CN" sz="4400" b="0" dirty="0">
                <a:solidFill>
                  <a:schemeClr val="tx1">
                    <a:lumMod val="65000"/>
                    <a:lumOff val="35000"/>
                  </a:schemeClr>
                </a:solidFill>
                <a:latin typeface="Helvetica Neue" panose="02000503000000020004" charset="0"/>
                <a:ea typeface="黑体-简" panose="02000000000000000000" charset="-122"/>
              </a:rPr>
              <a:t> </a:t>
            </a:r>
            <a:r>
              <a:rPr lang="zh-CN" sz="4400" b="0" dirty="0">
                <a:solidFill>
                  <a:schemeClr val="tx1">
                    <a:lumMod val="65000"/>
                    <a:lumOff val="35000"/>
                  </a:schemeClr>
                </a:solidFill>
                <a:latin typeface="Helvetica Neue" panose="02000503000000020004" charset="0"/>
                <a:ea typeface="黑体-简" panose="02000000000000000000" charset="-122"/>
              </a:rPr>
              <a:t>2</a:t>
            </a:r>
            <a:r>
              <a:rPr lang="en-US" altLang="zh-CN" sz="4400" b="0" dirty="0">
                <a:solidFill>
                  <a:schemeClr val="tx1">
                    <a:lumMod val="65000"/>
                    <a:lumOff val="35000"/>
                  </a:schemeClr>
                </a:solidFill>
                <a:latin typeface="Helvetica Neue" panose="02000503000000020004" charset="0"/>
                <a:ea typeface="黑体-简" panose="02000000000000000000" charset="-122"/>
              </a:rPr>
              <a:t> </a:t>
            </a:r>
            <a:r>
              <a:rPr lang="zh-CN" sz="4400" b="0" dirty="0">
                <a:solidFill>
                  <a:schemeClr val="tx1">
                    <a:lumMod val="65000"/>
                    <a:lumOff val="35000"/>
                  </a:schemeClr>
                </a:solidFill>
                <a:latin typeface="Helvetica Neue" panose="02000503000000020004" charset="0"/>
                <a:ea typeface="黑体-简" panose="02000000000000000000" charset="-122"/>
              </a:rPr>
              <a:t>个学生组成一个数据可视化小组。</a:t>
            </a:r>
            <a:endParaRPr lang="zh-CN" sz="4400" b="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20000"/>
              </a:lnSpc>
              <a:buFont typeface="+mj-ea"/>
              <a:buAutoNum type="circleNumDbPlain"/>
            </a:pPr>
            <a:r>
              <a:rPr lang="zh-CN" sz="4400" b="0" dirty="0">
                <a:solidFill>
                  <a:schemeClr val="tx1">
                    <a:lumMod val="65000"/>
                    <a:lumOff val="35000"/>
                  </a:schemeClr>
                </a:solidFill>
                <a:latin typeface="Helvetica Neue" panose="02000503000000020004" charset="0"/>
                <a:ea typeface="黑体-简" panose="02000000000000000000" charset="-122"/>
              </a:rPr>
              <a:t>每人或每两人有一台可访问互联网的电脑。</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图片 6"/>
          <p:cNvPicPr>
            <a:picLocks noChangeAspect="1"/>
          </p:cNvPicPr>
          <p:nvPr>
            <p:custDataLst>
              <p:tags r:id="rId1"/>
            </p:custDataLst>
          </p:nvPr>
        </p:nvPicPr>
        <p:blipFill>
          <a:blip r:embed="rId2"/>
          <a:stretch>
            <a:fillRect/>
          </a:stretch>
        </p:blipFill>
        <p:spPr>
          <a:xfrm>
            <a:off x="2183130" y="4782820"/>
            <a:ext cx="20035520" cy="6928485"/>
          </a:xfrm>
          <a:prstGeom prst="rect">
            <a:avLst/>
          </a:prstGeom>
        </p:spPr>
      </p:pic>
      <p:sp>
        <p:nvSpPr>
          <p:cNvPr id="6" name="文本框 5"/>
          <p:cNvSpPr txBox="1"/>
          <p:nvPr>
            <p:custDataLst>
              <p:tags r:id="rId3"/>
            </p:custDataLst>
          </p:nvPr>
        </p:nvSpPr>
        <p:spPr>
          <a:xfrm>
            <a:off x="2595245" y="1778635"/>
            <a:ext cx="19855815" cy="2413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p>
            <a:pPr marL="914400" indent="-914400" algn="l">
              <a:lnSpc>
                <a:spcPct val="170000"/>
              </a:lnSpc>
              <a:buFont typeface="+mj-lt"/>
              <a:buAutoNum type="arabicPeriod" startAt="5"/>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50000"/>
              </a:lnSpc>
              <a:buFont typeface="+mj-ea"/>
              <a:buAutoNum type="circleNumDbPlain"/>
            </a:pP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请基于已经做好</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的实验五</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关联数据集，制作</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月度销售趋势及月环比</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视图</a:t>
            </a:r>
            <a:r>
              <a:rPr lang="en-US" altLang="zh-CN"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
        <p:nvSpPr>
          <p:cNvPr id="2" name="矩形"/>
          <p:cNvSpPr/>
          <p:nvPr>
            <p:custDataLst>
              <p:tags r:id="rId4"/>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5"/>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custDataLst>
              <p:tags r:id="rId1"/>
            </p:custDataLst>
          </p:nvPr>
        </p:nvSpPr>
        <p:spPr>
          <a:xfrm>
            <a:off x="2595245" y="889635"/>
            <a:ext cx="19650710" cy="2413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p>
            <a:pPr marL="914400" indent="-914400" algn="l">
              <a:lnSpc>
                <a:spcPct val="170000"/>
              </a:lnSpc>
              <a:buFont typeface="+mj-lt"/>
              <a:buAutoNum type="arabicPeriod" startAt="5"/>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50000"/>
              </a:lnSpc>
              <a:buFont typeface="+mj-ea"/>
              <a:buAutoNum type="circleNumDbPlain" startAt="2"/>
            </a:pP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请基于已经做好</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的实验五</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关联数据集，制作</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各省份销售额分布概览</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视图</a:t>
            </a:r>
            <a:r>
              <a:rPr lang="en-US" altLang="zh-CN"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pic>
        <p:nvPicPr>
          <p:cNvPr id="5" name="图片 4"/>
          <p:cNvPicPr>
            <a:picLocks noChangeAspect="1"/>
          </p:cNvPicPr>
          <p:nvPr>
            <p:custDataLst>
              <p:tags r:id="rId4"/>
            </p:custDataLst>
          </p:nvPr>
        </p:nvPicPr>
        <p:blipFill>
          <a:blip r:embed="rId5"/>
          <a:stretch>
            <a:fillRect/>
          </a:stretch>
        </p:blipFill>
        <p:spPr>
          <a:xfrm>
            <a:off x="5249228" y="3502025"/>
            <a:ext cx="13885545" cy="9716770"/>
          </a:xfrm>
          <a:prstGeom prst="rect">
            <a:avLst/>
          </a:prstGeom>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custDataLst>
              <p:tags r:id="rId1"/>
            </p:custDataLst>
          </p:nvPr>
        </p:nvSpPr>
        <p:spPr>
          <a:xfrm>
            <a:off x="2595245" y="889635"/>
            <a:ext cx="19650710" cy="2413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p>
            <a:pPr marL="914400" indent="-914400" algn="l">
              <a:lnSpc>
                <a:spcPct val="170000"/>
              </a:lnSpc>
              <a:buFont typeface="+mj-lt"/>
              <a:buAutoNum type="arabicPeriod" startAt="5"/>
            </a:pPr>
            <a:r>
              <a:rPr lang="zh-CN" altLang="en-US" sz="4800" dirty="0">
                <a:solidFill>
                  <a:schemeClr val="tx1">
                    <a:lumMod val="65000"/>
                    <a:lumOff val="35000"/>
                  </a:schemeClr>
                </a:solidFill>
                <a:latin typeface="Helvetica Neue" panose="02000503000000020004" charset="0"/>
                <a:ea typeface="黑体-简" panose="02000000000000000000" charset="-122"/>
              </a:rPr>
              <a:t>实验过程</a:t>
            </a:r>
            <a:endParaRPr lang="zh-CN" altLang="en-US" sz="4800" dirty="0">
              <a:solidFill>
                <a:schemeClr val="tx1">
                  <a:lumMod val="65000"/>
                  <a:lumOff val="35000"/>
                </a:schemeClr>
              </a:solidFill>
              <a:latin typeface="Helvetica Neue" panose="02000503000000020004" charset="0"/>
              <a:ea typeface="黑体-简" panose="02000000000000000000" charset="-122"/>
            </a:endParaRPr>
          </a:p>
          <a:p>
            <a:pPr marL="1371600" lvl="1" indent="-914400" algn="l">
              <a:lnSpc>
                <a:spcPct val="150000"/>
              </a:lnSpc>
              <a:buFont typeface="+mj-ea"/>
              <a:buAutoNum type="circleNumDbPlain" startAt="3"/>
            </a:pP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请基于已经做好</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的实验五</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关联数据集，制作</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各连锁门店销售一览</a:t>
            </a:r>
            <a:r>
              <a:rPr lang="en-US" altLang="zh-CN" sz="4400" b="0" dirty="0">
                <a:solidFill>
                  <a:schemeClr val="tx1">
                    <a:lumMod val="65000"/>
                    <a:lumOff val="35000"/>
                  </a:schemeClr>
                </a:solidFill>
                <a:latin typeface="Helvetica Neue" panose="02000503000000020004" charset="0"/>
                <a:ea typeface="黑体-简" panose="02000000000000000000" charset="-122"/>
                <a:sym typeface="+mn-ea"/>
              </a:rPr>
              <a:t>视图</a:t>
            </a:r>
            <a:r>
              <a:rPr lang="en-US" altLang="zh-CN"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pic>
        <p:nvPicPr>
          <p:cNvPr id="3" name="图片 2"/>
          <p:cNvPicPr>
            <a:picLocks noChangeAspect="1"/>
          </p:cNvPicPr>
          <p:nvPr>
            <p:custDataLst>
              <p:tags r:id="rId4"/>
            </p:custDataLst>
          </p:nvPr>
        </p:nvPicPr>
        <p:blipFill>
          <a:blip r:embed="rId5"/>
          <a:stretch>
            <a:fillRect/>
          </a:stretch>
        </p:blipFill>
        <p:spPr>
          <a:xfrm>
            <a:off x="3640455" y="3302635"/>
            <a:ext cx="17103090" cy="9989820"/>
          </a:xfrm>
          <a:prstGeom prst="rect">
            <a:avLst/>
          </a:prstGeom>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custDataLst>
              <p:tags r:id="rId1"/>
            </p:custDataLst>
          </p:nvPr>
        </p:nvSpPr>
        <p:spPr>
          <a:xfrm>
            <a:off x="3288030" y="1041400"/>
            <a:ext cx="19019520" cy="85477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noAutofit/>
          </a:bodyPr>
          <a:p>
            <a:pPr marL="914400" indent="-914400" algn="l">
              <a:lnSpc>
                <a:spcPct val="180000"/>
              </a:lnSpc>
              <a:buFont typeface="+mj-lt"/>
              <a:buAutoNum type="arabicPeriod" startAt="6"/>
            </a:pPr>
            <a:r>
              <a:rPr lang="zh-CN" altLang="en-US" sz="440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实验结果</a:t>
            </a:r>
            <a:endParaRPr kumimoji="0" lang="zh-CN" altLang="en-US" sz="4400" i="0" u="none" strike="noStrike" cap="none" spc="0" normalizeH="0" baseline="0" dirty="0">
              <a:ln>
                <a:noFill/>
              </a:ln>
              <a:solidFill>
                <a:schemeClr val="tx1">
                  <a:lumMod val="65000"/>
                  <a:lumOff val="35000"/>
                </a:schemeClr>
              </a:solidFill>
              <a:effectLst/>
              <a:uFillTx/>
              <a:latin typeface="Helvetica Neue" panose="02000503000000020004" charset="0"/>
              <a:ea typeface="黑体-简" panose="02000000000000000000" charset="-122"/>
              <a:sym typeface="Helvetica Neue" panose="02000503000000020004"/>
            </a:endParaRPr>
          </a:p>
          <a:p>
            <a:pPr marL="1371600" lvl="1" indent="-914400" algn="l">
              <a:lnSpc>
                <a:spcPct val="15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提供</a:t>
            </a: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月度销售趋势及月环比仪表板链接。</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5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提供各省份销售额分布概览仪表板链接。</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mn-ea"/>
            </a:endParaRPr>
          </a:p>
          <a:p>
            <a:pPr marL="1371600" lvl="1" indent="-914400" algn="l">
              <a:lnSpc>
                <a:spcPct val="150000"/>
              </a:lnSpc>
              <a:buFont typeface="+mj-ea"/>
              <a:buAutoNum type="circleNumDbPlain"/>
            </a:pPr>
            <a:r>
              <a:rPr lang="zh-CN" altLang="en-US" sz="4400" b="0" dirty="0">
                <a:solidFill>
                  <a:schemeClr val="tx1">
                    <a:lumMod val="65000"/>
                    <a:lumOff val="35000"/>
                  </a:schemeClr>
                </a:solidFill>
                <a:latin typeface="Helvetica Neue" panose="02000503000000020004" charset="0"/>
                <a:ea typeface="黑体-简" panose="02000000000000000000" charset="-122"/>
                <a:sym typeface="+mn-ea"/>
              </a:rPr>
              <a:t>提供连锁门店销售一览仪表板链接</a:t>
            </a:r>
            <a:r>
              <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rPr>
              <a:t>。</a:t>
            </a:r>
            <a:endParaRPr lang="zh-CN" altLang="en-US" sz="4400" b="0" dirty="0">
              <a:solidFill>
                <a:schemeClr val="tx1">
                  <a:lumMod val="65000"/>
                  <a:lumOff val="35000"/>
                </a:schemeClr>
              </a:solidFill>
              <a:latin typeface="Helvetica Neue" panose="02000503000000020004" charset="0"/>
              <a:ea typeface="黑体-简" panose="02000000000000000000" charset="-122"/>
              <a:sym typeface="Helvetica Neue" panose="02000503000000020004"/>
            </a:endParaRPr>
          </a:p>
        </p:txBody>
      </p:sp>
      <p:sp>
        <p:nvSpPr>
          <p:cNvPr id="2" name="矩形"/>
          <p:cNvSpPr/>
          <p:nvPr>
            <p:custDataLst>
              <p:tags r:id="rId2"/>
            </p:custDataLst>
          </p:nvPr>
        </p:nvSpPr>
        <p:spPr>
          <a:xfrm>
            <a:off x="-20955" y="-8255"/>
            <a:ext cx="2134872" cy="241935"/>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custDataLst>
              <p:tags r:id="rId3"/>
            </p:custDataLst>
          </p:nvPr>
        </p:nvSpPr>
        <p:spPr>
          <a:xfrm>
            <a:off x="-2781" y="255905"/>
            <a:ext cx="2307831" cy="148145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实验六</a:t>
            </a:r>
            <a:endParaRPr lang="zh-CN" altLang="en-US" sz="5000" dirty="0">
              <a:solidFill>
                <a:srgbClr val="0C7BE0"/>
              </a:solidFill>
              <a:latin typeface="Helvetica Neue" panose="02000503000000020004" charset="0"/>
              <a:ea typeface="黑体-简" panose="02000000000000000000" charset="-122"/>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p:cNvSpPr/>
          <p:nvPr/>
        </p:nvSpPr>
        <p:spPr>
          <a:xfrm>
            <a:off x="-21270" y="13411"/>
            <a:ext cx="2634933" cy="242244"/>
          </a:xfrm>
          <a:prstGeom prst="rect">
            <a:avLst/>
          </a:prstGeom>
          <a:solidFill>
            <a:srgbClr val="0C7BE0"/>
          </a:solidFill>
          <a:ln w="12700">
            <a:miter lim="400000"/>
          </a:ln>
        </p:spPr>
        <p:txBody>
          <a:bodyPr lIns="45720" rIns="45720" anchor="ctr"/>
          <a:lstStyle/>
          <a:p>
            <a:pPr defTabSz="914400">
              <a:defRPr sz="2400" b="1">
                <a:solidFill>
                  <a:schemeClr val="accent1"/>
                </a:solidFill>
                <a:latin typeface="Calibri"/>
                <a:ea typeface="Calibri"/>
                <a:cs typeface="Calibri"/>
                <a:sym typeface="Calibri"/>
              </a:defRPr>
            </a:pPr>
            <a:endParaRPr sz="2400"/>
          </a:p>
        </p:txBody>
      </p:sp>
      <p:sp>
        <p:nvSpPr>
          <p:cNvPr id="4" name="数据可视化对企业的价值"/>
          <p:cNvSpPr txBox="1"/>
          <p:nvPr/>
        </p:nvSpPr>
        <p:spPr>
          <a:xfrm>
            <a:off x="16828" y="255654"/>
            <a:ext cx="2634932" cy="1481705"/>
          </a:xfrm>
          <a:prstGeom prst="rect">
            <a:avLst/>
          </a:prstGeom>
          <a:ln w="12700">
            <a:miter lim="400000"/>
          </a:ln>
        </p:spPr>
        <p:txBody>
          <a:bodyPr lIns="0" tIns="0" rIns="0" bIns="0"/>
          <a:lstStyle>
            <a:lvl1pPr indent="0" defTabSz="914400">
              <a:defRPr sz="5000" b="1">
                <a:solidFill>
                  <a:schemeClr val="accent1"/>
                </a:solidFill>
              </a:defRPr>
            </a:lvl1pPr>
          </a:lstStyle>
          <a:p>
            <a:pPr algn="l"/>
            <a:r>
              <a:rPr lang="zh-CN" altLang="en-US" sz="5000" dirty="0">
                <a:solidFill>
                  <a:srgbClr val="0C7BE0"/>
                </a:solidFill>
                <a:latin typeface="Helvetica Neue" panose="02000503000000020004" charset="0"/>
                <a:ea typeface="黑体-简" panose="02000000000000000000" charset="-122"/>
              </a:rPr>
              <a:t>实训环境</a:t>
            </a:r>
            <a:endParaRPr lang="zh-CN" altLang="en-US" sz="5000" dirty="0">
              <a:solidFill>
                <a:srgbClr val="0C7BE0"/>
              </a:solidFill>
              <a:latin typeface="Helvetica Neue" panose="02000503000000020004" charset="0"/>
              <a:ea typeface="黑体-简" panose="02000000000000000000" charset="-122"/>
            </a:endParaRPr>
          </a:p>
        </p:txBody>
      </p:sp>
      <p:sp>
        <p:nvSpPr>
          <p:cNvPr id="5" name="文本框 4"/>
          <p:cNvSpPr txBox="1"/>
          <p:nvPr/>
        </p:nvSpPr>
        <p:spPr>
          <a:xfrm>
            <a:off x="2964578" y="256788"/>
            <a:ext cx="12123022" cy="7575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690" rtl="0" fontAlgn="auto" latinLnBrk="0" hangingPunct="0">
              <a:lnSpc>
                <a:spcPct val="100000"/>
              </a:lnSpc>
              <a:spcBef>
                <a:spcPts val="0"/>
              </a:spcBef>
              <a:spcAft>
                <a:spcPts val="0"/>
              </a:spcAft>
              <a:buClrTx/>
              <a:buSzTx/>
              <a:buFontTx/>
              <a:buNone/>
            </a:pPr>
            <a:r>
              <a:rPr lang="en-US" altLang="zh-CN" sz="4000" b="0" dirty="0">
                <a:latin typeface="Helvetica Neue" panose="02000503000000020004" charset="0"/>
                <a:ea typeface="黑体-简" panose="02000000000000000000" charset="-122"/>
                <a:hlinkClick r:id="rId1"/>
              </a:rPr>
              <a:t>http://student.dataease.fit2cloud.com</a:t>
            </a:r>
            <a:endParaRPr kumimoji="0" lang="en-US" altLang="zh-CN" sz="40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hlinkClick r:id="rId1"/>
            </a:endParaRPr>
          </a:p>
        </p:txBody>
      </p:sp>
      <p:sp>
        <p:nvSpPr>
          <p:cNvPr id="6" name="文本框 5"/>
          <p:cNvSpPr txBox="1"/>
          <p:nvPr/>
        </p:nvSpPr>
        <p:spPr>
          <a:xfrm>
            <a:off x="556895" y="3366453"/>
            <a:ext cx="5162550" cy="16192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690" rtl="0" fontAlgn="auto" latinLnBrk="0" hangingPunct="0">
              <a:lnSpc>
                <a:spcPct val="15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用户名：学号</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0" marR="0" indent="0" algn="l" defTabSz="821690" rtl="0" fontAlgn="auto" latinLnBrk="0" hangingPunct="0">
              <a:lnSpc>
                <a:spcPct val="150000"/>
              </a:lnSpc>
              <a:spcBef>
                <a:spcPts val="0"/>
              </a:spcBef>
              <a:spcAft>
                <a:spcPts val="0"/>
              </a:spcAft>
              <a:buClrTx/>
              <a:buSzTx/>
              <a:buFontTx/>
              <a:buNone/>
            </a:pPr>
            <a:r>
              <a:rPr lang="zh-CN" altLang="en-US" sz="3200" b="0" dirty="0">
                <a:latin typeface="Helvetica Neue" panose="02000503000000020004" charset="0"/>
                <a:ea typeface="黑体-简" panose="02000000000000000000" charset="-122"/>
              </a:rPr>
              <a:t>密码：</a:t>
            </a:r>
            <a:r>
              <a:rPr lang="zh-CN" altLang="en-US" sz="3200" b="0" dirty="0">
                <a:latin typeface="Helvetica Neue" panose="02000503000000020004" charset="0"/>
                <a:ea typeface="黑体-简" panose="02000000000000000000" charset="-122"/>
                <a:sym typeface="+mn-ea"/>
              </a:rPr>
              <a:t>DataEase@123456</a:t>
            </a:r>
            <a:endPar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mn-ea"/>
            </a:endParaRPr>
          </a:p>
        </p:txBody>
      </p:sp>
      <p:sp>
        <p:nvSpPr>
          <p:cNvPr id="7" name="文本框 6"/>
          <p:cNvSpPr txBox="1"/>
          <p:nvPr/>
        </p:nvSpPr>
        <p:spPr>
          <a:xfrm>
            <a:off x="556895" y="6569393"/>
            <a:ext cx="5433695" cy="3835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457200" marR="0" indent="-457200" algn="l" defTabSz="821690" rtl="0" fontAlgn="auto" latinLnBrk="0" hangingPunct="0">
              <a:lnSpc>
                <a:spcPct val="150000"/>
              </a:lnSpc>
              <a:spcBef>
                <a:spcPts val="0"/>
              </a:spcBef>
              <a:spcAft>
                <a:spcPts val="0"/>
              </a:spcAft>
              <a:buClrTx/>
              <a:buSzTx/>
              <a:buFont typeface="Wingdings" panose="05000000000000000000" pitchFamily="2" charset="2"/>
              <a:buChar char="ü"/>
            </a:pPr>
            <a:r>
              <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修改密码；</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457200" marR="0" indent="-457200" algn="l" defTabSz="821690" rtl="0" fontAlgn="auto" latinLnBrk="0" hangingPunct="0">
              <a:lnSpc>
                <a:spcPct val="150000"/>
              </a:lnSpc>
              <a:spcBef>
                <a:spcPts val="0"/>
              </a:spcBef>
              <a:spcAft>
                <a:spcPts val="0"/>
              </a:spcAft>
              <a:buClrTx/>
              <a:buSzTx/>
              <a:buFont typeface="Wingdings" panose="05000000000000000000" pitchFamily="2" charset="2"/>
              <a:buChar char="ü"/>
            </a:pPr>
            <a:r>
              <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创建数据集文件夹：</a:t>
            </a:r>
            <a:r>
              <a:rPr lang="zh-CN" altLang="en-US" sz="3200" b="0" dirty="0">
                <a:latin typeface="Helvetica Neue" panose="02000503000000020004" charset="0"/>
                <a:ea typeface="黑体-简" panose="02000000000000000000" charset="-122"/>
                <a:sym typeface="+mn-ea"/>
              </a:rPr>
              <a:t>学校简称</a:t>
            </a:r>
            <a:r>
              <a:rPr lang="en-US" altLang="zh-CN" sz="3200" b="0" dirty="0">
                <a:latin typeface="Helvetica Neue" panose="02000503000000020004" charset="0"/>
                <a:ea typeface="黑体-简" panose="02000000000000000000" charset="-122"/>
                <a:sym typeface="+mn-ea"/>
              </a:rPr>
              <a:t>-</a:t>
            </a:r>
            <a:r>
              <a:rPr lang="zh-CN" altLang="en-US" sz="3200" b="0" dirty="0">
                <a:latin typeface="Helvetica Neue" panose="02000503000000020004" charset="0"/>
                <a:ea typeface="黑体-简" panose="02000000000000000000" charset="-122"/>
                <a:sym typeface="+mn-ea"/>
              </a:rPr>
              <a:t>专业名称</a:t>
            </a:r>
            <a:r>
              <a:rPr lang="en-US" altLang="zh-CN" sz="3200" b="0" dirty="0">
                <a:latin typeface="Helvetica Neue" panose="02000503000000020004" charset="0"/>
                <a:ea typeface="黑体-简" panose="02000000000000000000" charset="-122"/>
                <a:sym typeface="+mn-ea"/>
              </a:rPr>
              <a:t>-</a:t>
            </a:r>
            <a:r>
              <a:rPr lang="zh-CN" altLang="en-US" sz="3200" b="0" dirty="0">
                <a:latin typeface="Helvetica Neue" panose="02000503000000020004" charset="0"/>
                <a:ea typeface="黑体-简" panose="02000000000000000000" charset="-122"/>
                <a:sym typeface="+mn-ea"/>
              </a:rPr>
              <a:t>学号</a:t>
            </a:r>
            <a:r>
              <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a:t>
            </a:r>
            <a:endParaRPr kumimoji="0" lang="en-US" altLang="zh-CN"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457200" marR="0" indent="-457200" algn="l" defTabSz="821690" rtl="0" fontAlgn="auto" latinLnBrk="0" hangingPunct="0">
              <a:lnSpc>
                <a:spcPct val="150000"/>
              </a:lnSpc>
              <a:spcBef>
                <a:spcPts val="0"/>
              </a:spcBef>
              <a:spcAft>
                <a:spcPts val="0"/>
              </a:spcAft>
              <a:buClrTx/>
              <a:buSzTx/>
              <a:buFont typeface="Wingdings" panose="05000000000000000000" pitchFamily="2" charset="2"/>
              <a:buChar char="ü"/>
            </a:pPr>
            <a:r>
              <a:rPr lang="zh-CN" altLang="en-US" sz="3200" b="0" dirty="0">
                <a:latin typeface="Helvetica Neue" panose="02000503000000020004" charset="0"/>
                <a:ea typeface="黑体-简" panose="02000000000000000000" charset="-122"/>
              </a:rPr>
              <a:t>创建仪表板文件夹：学校简称</a:t>
            </a:r>
            <a:r>
              <a:rPr lang="en-US" altLang="zh-CN" sz="3200" b="0" dirty="0">
                <a:latin typeface="Helvetica Neue" panose="02000503000000020004" charset="0"/>
                <a:ea typeface="黑体-简" panose="02000000000000000000" charset="-122"/>
              </a:rPr>
              <a:t>-</a:t>
            </a:r>
            <a:r>
              <a:rPr lang="zh-CN" altLang="en-US" sz="3200" b="0" dirty="0">
                <a:latin typeface="Helvetica Neue" panose="02000503000000020004" charset="0"/>
                <a:ea typeface="黑体-简" panose="02000000000000000000" charset="-122"/>
              </a:rPr>
              <a:t>专业名称</a:t>
            </a:r>
            <a:r>
              <a:rPr lang="en-US" altLang="zh-CN" sz="3200" b="0" dirty="0">
                <a:latin typeface="Helvetica Neue" panose="02000503000000020004" charset="0"/>
                <a:ea typeface="黑体-简" panose="02000000000000000000" charset="-122"/>
              </a:rPr>
              <a:t>-</a:t>
            </a:r>
            <a:r>
              <a:rPr lang="zh-CN" altLang="en-US" sz="3200" b="0" dirty="0">
                <a:latin typeface="Helvetica Neue" panose="02000503000000020004" charset="0"/>
                <a:ea typeface="黑体-简" panose="02000000000000000000" charset="-122"/>
              </a:rPr>
              <a:t>学号。</a:t>
            </a:r>
            <a:endPar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2" name="图片 1"/>
          <p:cNvPicPr>
            <a:picLocks noChangeAspect="1"/>
          </p:cNvPicPr>
          <p:nvPr>
            <p:custDataLst>
              <p:tags r:id="rId2"/>
            </p:custDataLst>
          </p:nvPr>
        </p:nvPicPr>
        <p:blipFill>
          <a:blip r:embed="rId3"/>
          <a:stretch>
            <a:fillRect/>
          </a:stretch>
        </p:blipFill>
        <p:spPr>
          <a:xfrm>
            <a:off x="6953250" y="2763520"/>
            <a:ext cx="15995650" cy="9126220"/>
          </a:xfrm>
          <a:prstGeom prst="rect">
            <a:avLst/>
          </a:prstGeom>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PT封底】DataEase 2023（无文字）-1920X1080.jpg" descr="【PPT封底】DataEase 2023（无文字）-1920X1080.jpg"/>
          <p:cNvPicPr>
            <a:picLocks noChangeAspect="1"/>
          </p:cNvPicPr>
          <p:nvPr>
            <p:custDataLst>
              <p:tags r:id="rId1"/>
            </p:custDataLst>
          </p:nvPr>
        </p:nvPicPr>
        <p:blipFill>
          <a:blip r:embed="rId2"/>
          <a:stretch>
            <a:fillRect/>
          </a:stretch>
        </p:blipFill>
        <p:spPr>
          <a:xfrm>
            <a:off x="0" y="-1"/>
            <a:ext cx="24384000" cy="13716001"/>
          </a:xfrm>
          <a:prstGeom prst="rect">
            <a:avLst/>
          </a:prstGeom>
          <a:ln w="12700">
            <a:miter lim="400000"/>
            <a:headEnd/>
            <a:tailEnd/>
          </a:ln>
        </p:spPr>
      </p:pic>
      <p:sp>
        <p:nvSpPr>
          <p:cNvPr id="594" name="文本框 5"/>
          <p:cNvSpPr txBox="1"/>
          <p:nvPr/>
        </p:nvSpPr>
        <p:spPr>
          <a:xfrm>
            <a:off x="6910070" y="5500370"/>
            <a:ext cx="10564495" cy="2028190"/>
          </a:xfrm>
          <a:prstGeom prst="rect">
            <a:avLst/>
          </a:prstGeom>
          <a:ln w="12700">
            <a:miter lim="400000"/>
          </a:ln>
        </p:spPr>
        <p:txBody>
          <a:bodyPr wrap="square" tIns="91439" bIns="91439">
            <a:spAutoFit/>
          </a:bodyPr>
          <a:lstStyle/>
          <a:p>
            <a:pPr indent="0" algn="ctr" defTabSz="1828800">
              <a:defRPr sz="12000" b="1">
                <a:solidFill>
                  <a:srgbClr val="5E5E5E"/>
                </a:solidFill>
                <a:latin typeface="Trebuchet MS" panose="020B0703020202090204"/>
                <a:ea typeface="Trebuchet MS" panose="020B0703020202090204"/>
                <a:cs typeface="Trebuchet MS" panose="020B0703020202090204"/>
                <a:sym typeface="Trebuchet MS" panose="020B0703020202090204"/>
              </a:defRPr>
            </a:pPr>
            <a:r>
              <a:rPr dirty="0">
                <a:latin typeface="Alibaba PuHuiTi 3.0 55 Regular" pitchFamily="18" charset="-122"/>
                <a:ea typeface="Alibaba PuHuiTi 3.0 55 Regular" pitchFamily="18" charset="-122"/>
                <a:cs typeface="Alibaba PuHuiTi 3.0 55 Regular" pitchFamily="18" charset="-122"/>
              </a:rPr>
              <a:t>THANK YOU</a:t>
            </a:r>
            <a:endParaRPr dirty="0">
              <a:latin typeface="Alibaba PuHuiTi 3.0 55 Regular" pitchFamily="18" charset="-122"/>
              <a:ea typeface="Alibaba PuHuiTi 3.0 55 Regular" pitchFamily="18" charset="-122"/>
              <a:cs typeface="Alibaba PuHuiTi 3.0 55 Regular" pitchFamily="18" charset="-122"/>
            </a:endParaRPr>
          </a:p>
        </p:txBody>
      </p:sp>
      <p:sp>
        <p:nvSpPr>
          <p:cNvPr id="596" name="文本框 13"/>
          <p:cNvSpPr txBox="1"/>
          <p:nvPr/>
        </p:nvSpPr>
        <p:spPr>
          <a:xfrm>
            <a:off x="9336562" y="9430074"/>
            <a:ext cx="4889501" cy="673735"/>
          </a:xfrm>
          <a:prstGeom prst="rect">
            <a:avLst/>
          </a:prstGeom>
          <a:ln w="12700">
            <a:miter lim="400000"/>
          </a:ln>
        </p:spPr>
        <p:txBody>
          <a:bodyPr tIns="91439" bIns="91439">
            <a:spAutoFit/>
          </a:bodyPr>
          <a:lstStyle>
            <a:lvl1pPr indent="0" defTabSz="1828800">
              <a:defRPr sz="3600">
                <a:solidFill>
                  <a:srgbClr val="5E5E5E"/>
                </a:solidFill>
              </a:defRPr>
            </a:lvl1pPr>
          </a:lstStyle>
          <a:p>
            <a:pPr algn="ctr"/>
            <a:r>
              <a:rPr sz="3200" dirty="0">
                <a:latin typeface="Alibaba PuHuiTi 3.0 55 Regular" pitchFamily="18" charset="-122"/>
                <a:ea typeface="Alibaba PuHuiTi 3.0 55 Regular" pitchFamily="18" charset="-122"/>
                <a:cs typeface="Alibaba PuHuiTi 3.0 55 Regular" pitchFamily="18" charset="-122"/>
              </a:rPr>
              <a:t>www.fit2cloud.com</a:t>
            </a:r>
            <a:endParaRPr dirty="0">
              <a:latin typeface="Alibaba PuHuiTi 3.0 55 Regular" pitchFamily="18" charset="-122"/>
              <a:ea typeface="Alibaba PuHuiTi 3.0 55 Regular" pitchFamily="18" charset="-122"/>
              <a:cs typeface="Alibaba PuHuiTi 3.0 55 Regular" pitchFamily="18" charset="-122"/>
            </a:endParaRPr>
          </a:p>
        </p:txBody>
      </p:sp>
      <p:sp>
        <p:nvSpPr>
          <p:cNvPr id="597" name="文本框 13"/>
          <p:cNvSpPr txBox="1"/>
          <p:nvPr/>
        </p:nvSpPr>
        <p:spPr>
          <a:xfrm>
            <a:off x="9972715" y="10110536"/>
            <a:ext cx="3617194" cy="673735"/>
          </a:xfrm>
          <a:prstGeom prst="rect">
            <a:avLst/>
          </a:prstGeom>
          <a:ln w="12700">
            <a:miter lim="400000"/>
          </a:ln>
        </p:spPr>
        <p:txBody>
          <a:bodyPr wrap="square" tIns="91439" bIns="91439">
            <a:spAutoFit/>
          </a:bodyPr>
          <a:lstStyle>
            <a:lvl1pPr indent="0" defTabSz="1828800">
              <a:defRPr sz="3600">
                <a:solidFill>
                  <a:srgbClr val="5E5E5E"/>
                </a:solidFill>
                <a:latin typeface="Helvetica"/>
                <a:ea typeface="Helvetica"/>
                <a:cs typeface="Helvetica"/>
                <a:sym typeface="Helvetica"/>
              </a:defRPr>
            </a:lvl1pPr>
          </a:lstStyle>
          <a:p>
            <a:pPr algn="ctr"/>
            <a:r>
              <a:rPr sz="3200" dirty="0">
                <a:latin typeface="Alibaba PuHuiTi 3.0 55 Regular" pitchFamily="18" charset="-122"/>
                <a:ea typeface="Alibaba PuHuiTi 3.0 55 Regular" pitchFamily="18" charset="-122"/>
                <a:cs typeface="Alibaba PuHuiTi 3.0 55 Regular" pitchFamily="18" charset="-122"/>
              </a:rPr>
              <a:t>400-052-0755</a:t>
            </a:r>
            <a:endParaRPr dirty="0">
              <a:latin typeface="Alibaba PuHuiTi 3.0 55 Regular" pitchFamily="18" charset="-122"/>
              <a:ea typeface="Alibaba PuHuiTi 3.0 55 Regular" pitchFamily="18" charset="-122"/>
              <a:cs typeface="Alibaba PuHuiTi 3.0 55 Regular" pitchFamily="18" charset="-122"/>
            </a:endParaRPr>
          </a:p>
        </p:txBody>
      </p:sp>
      <p:sp>
        <p:nvSpPr>
          <p:cNvPr id="598" name="电话"/>
          <p:cNvSpPr/>
          <p:nvPr/>
        </p:nvSpPr>
        <p:spPr>
          <a:xfrm>
            <a:off x="9580039" y="10193182"/>
            <a:ext cx="508109" cy="508135"/>
          </a:xfrm>
          <a:custGeom>
            <a:avLst/>
            <a:gdLst/>
            <a:ahLst/>
            <a:cxnLst>
              <a:cxn ang="0">
                <a:pos x="wd2" y="hd2"/>
              </a:cxn>
              <a:cxn ang="5400000">
                <a:pos x="wd2" y="hd2"/>
              </a:cxn>
              <a:cxn ang="10800000">
                <a:pos x="wd2" y="hd2"/>
              </a:cxn>
              <a:cxn ang="16200000">
                <a:pos x="wd2" y="hd2"/>
              </a:cxn>
            </a:cxnLst>
            <a:rect l="0" t="0" r="r" b="b"/>
            <a:pathLst>
              <a:path w="21279" h="21372" extrusionOk="0">
                <a:moveTo>
                  <a:pt x="4456" y="0"/>
                </a:moveTo>
                <a:cubicBezTo>
                  <a:pt x="4319" y="3"/>
                  <a:pt x="4182" y="47"/>
                  <a:pt x="4065" y="134"/>
                </a:cubicBezTo>
                <a:lnTo>
                  <a:pt x="2615" y="1212"/>
                </a:lnTo>
                <a:lnTo>
                  <a:pt x="6378" y="6378"/>
                </a:lnTo>
                <a:lnTo>
                  <a:pt x="7829" y="5299"/>
                </a:lnTo>
                <a:cubicBezTo>
                  <a:pt x="8140" y="5067"/>
                  <a:pt x="8206" y="4624"/>
                  <a:pt x="7975" y="4311"/>
                </a:cubicBezTo>
                <a:lnTo>
                  <a:pt x="5072" y="311"/>
                </a:lnTo>
                <a:cubicBezTo>
                  <a:pt x="4920" y="104"/>
                  <a:pt x="4686" y="-4"/>
                  <a:pt x="4456" y="0"/>
                </a:cubicBezTo>
                <a:close/>
                <a:moveTo>
                  <a:pt x="2209" y="1514"/>
                </a:moveTo>
                <a:cubicBezTo>
                  <a:pt x="2209" y="1514"/>
                  <a:pt x="-223" y="3454"/>
                  <a:pt x="16" y="7120"/>
                </a:cubicBezTo>
                <a:cubicBezTo>
                  <a:pt x="16" y="7120"/>
                  <a:pt x="1473" y="11065"/>
                  <a:pt x="5867" y="15478"/>
                </a:cubicBezTo>
                <a:cubicBezTo>
                  <a:pt x="10261" y="19891"/>
                  <a:pt x="14189" y="21356"/>
                  <a:pt x="14189" y="21356"/>
                </a:cubicBezTo>
                <a:cubicBezTo>
                  <a:pt x="17838" y="21596"/>
                  <a:pt x="19772" y="19154"/>
                  <a:pt x="19772" y="19154"/>
                </a:cubicBezTo>
                <a:lnTo>
                  <a:pt x="14628" y="15374"/>
                </a:lnTo>
                <a:cubicBezTo>
                  <a:pt x="13735" y="16397"/>
                  <a:pt x="12393" y="16575"/>
                  <a:pt x="11402" y="15580"/>
                </a:cubicBezTo>
                <a:lnTo>
                  <a:pt x="5767" y="9920"/>
                </a:lnTo>
                <a:cubicBezTo>
                  <a:pt x="4776" y="8925"/>
                  <a:pt x="4954" y="7577"/>
                  <a:pt x="5972" y="6680"/>
                </a:cubicBezTo>
                <a:lnTo>
                  <a:pt x="2209" y="1514"/>
                </a:lnTo>
                <a:close/>
                <a:moveTo>
                  <a:pt x="16463" y="13230"/>
                </a:moveTo>
                <a:cubicBezTo>
                  <a:pt x="16285" y="13257"/>
                  <a:pt x="16117" y="13351"/>
                  <a:pt x="16002" y="13508"/>
                </a:cubicBezTo>
                <a:lnTo>
                  <a:pt x="14929" y="14965"/>
                </a:lnTo>
                <a:lnTo>
                  <a:pt x="20071" y="18746"/>
                </a:lnTo>
                <a:lnTo>
                  <a:pt x="21146" y="17289"/>
                </a:lnTo>
                <a:cubicBezTo>
                  <a:pt x="21377" y="16976"/>
                  <a:pt x="21297" y="16523"/>
                  <a:pt x="20968" y="16278"/>
                </a:cubicBezTo>
                <a:lnTo>
                  <a:pt x="16985" y="13361"/>
                </a:lnTo>
                <a:cubicBezTo>
                  <a:pt x="16829" y="13245"/>
                  <a:pt x="16641" y="13204"/>
                  <a:pt x="16463" y="13230"/>
                </a:cubicBezTo>
                <a:close/>
              </a:path>
            </a:pathLst>
          </a:custGeom>
          <a:solidFill>
            <a:srgbClr val="929292"/>
          </a:solidFill>
          <a:ln w="12700">
            <a:miter lim="400000"/>
          </a:ln>
        </p:spPr>
        <p:txBody>
          <a:bodyPr lIns="71437" tIns="71437" rIns="71437" bIns="71437" anchor="ctr"/>
          <a:lstStyle/>
          <a:p>
            <a:pPr indent="0" algn="ctr">
              <a:defRPr sz="3000" b="1">
                <a:solidFill>
                  <a:srgbClr val="FFFFFF"/>
                </a:solidFill>
                <a:latin typeface="Helvetica"/>
                <a:ea typeface="Helvetica"/>
                <a:cs typeface="Helvetica"/>
                <a:sym typeface="Helvetica"/>
              </a:defRPr>
            </a:pPr>
            <a:endParaRPr dirty="0">
              <a:latin typeface="Alibaba PuHuiTi 3.0 55 Regular" pitchFamily="18" charset="-122"/>
              <a:ea typeface="Alibaba PuHuiTi 3.0 55 Regular" pitchFamily="18" charset="-122"/>
              <a:cs typeface="Alibaba PuHuiTi 3.0 55 Regular" pitchFamily="18" charset="-122"/>
            </a:endParaRPr>
          </a:p>
        </p:txBody>
      </p:sp>
      <p:pic>
        <p:nvPicPr>
          <p:cNvPr id="599" name="图像" descr="图像"/>
          <p:cNvPicPr/>
          <p:nvPr/>
        </p:nvPicPr>
        <p:blipFill>
          <a:blip r:embed="rId3"/>
          <a:stretch>
            <a:fillRect/>
          </a:stretch>
        </p:blipFill>
        <p:spPr>
          <a:xfrm>
            <a:off x="20755382" y="9313286"/>
            <a:ext cx="2643505" cy="2559685"/>
          </a:xfrm>
          <a:prstGeom prst="rect">
            <a:avLst/>
          </a:prstGeom>
          <a:ln w="12700">
            <a:miter lim="400000"/>
            <a:headEnd/>
            <a:tailEnd/>
          </a:ln>
        </p:spPr>
      </p:pic>
      <p:sp>
        <p:nvSpPr>
          <p:cNvPr id="600" name="文本框 15"/>
          <p:cNvSpPr txBox="1"/>
          <p:nvPr/>
        </p:nvSpPr>
        <p:spPr>
          <a:xfrm>
            <a:off x="5287645" y="10839450"/>
            <a:ext cx="11684000" cy="1166495"/>
          </a:xfrm>
          <a:prstGeom prst="rect">
            <a:avLst/>
          </a:prstGeom>
          <a:ln w="12700">
            <a:miter lim="400000"/>
          </a:ln>
        </p:spPr>
        <p:txBody>
          <a:bodyPr wrap="square" tIns="91439" bIns="91439">
            <a:spAutoFit/>
          </a:bodyPr>
          <a:lstStyle/>
          <a:p>
            <a:pPr indent="0" algn="ctr" defTabSz="1828800">
              <a:defRPr sz="3200">
                <a:solidFill>
                  <a:srgbClr val="5E5E5E"/>
                </a:solidFill>
                <a:latin typeface="Helvetica"/>
                <a:ea typeface="Helvetica"/>
                <a:cs typeface="Helvetica"/>
                <a:sym typeface="Helvetica"/>
              </a:defRPr>
            </a:pPr>
            <a:r>
              <a:rPr dirty="0">
                <a:latin typeface="Alibaba PuHuiTi 3.0 55 Regular" pitchFamily="18" charset="-122"/>
                <a:ea typeface="Alibaba PuHuiTi 3.0 55 Regular" pitchFamily="18" charset="-122"/>
                <a:cs typeface="Alibaba PuHuiTi 3.0 55 Regular" pitchFamily="18" charset="-122"/>
              </a:rPr>
              <a:t>    北京 · 上海 · 深圳 · 广州 · 南京 · 杭州 · 苏州 · 武汉</a:t>
            </a:r>
            <a:endParaRPr dirty="0">
              <a:latin typeface="Alibaba PuHuiTi 3.0 55 Regular" pitchFamily="18" charset="-122"/>
              <a:ea typeface="Alibaba PuHuiTi 3.0 55 Regular" pitchFamily="18" charset="-122"/>
              <a:cs typeface="Alibaba PuHuiTi 3.0 55 Regular" pitchFamily="18" charset="-122"/>
            </a:endParaRPr>
          </a:p>
          <a:p>
            <a:pPr indent="0" algn="ctr" defTabSz="1828800">
              <a:defRPr sz="3200">
                <a:solidFill>
                  <a:srgbClr val="5E5E5E"/>
                </a:solidFill>
                <a:latin typeface="Helvetica"/>
                <a:ea typeface="Helvetica"/>
                <a:cs typeface="Helvetica"/>
                <a:sym typeface="Helvetica"/>
              </a:defRPr>
            </a:pPr>
            <a:r>
              <a:rPr dirty="0">
                <a:latin typeface="Alibaba PuHuiTi 3.0 55 Regular" pitchFamily="18" charset="-122"/>
                <a:ea typeface="Alibaba PuHuiTi 3.0 55 Regular" pitchFamily="18" charset="-122"/>
                <a:cs typeface="Alibaba PuHuiTi 3.0 55 Regular" pitchFamily="18" charset="-122"/>
              </a:rPr>
              <a:t>成都 · 西安 · 长沙 · 济南 · 青岛 · 郑州 · 厦门 · 合肥 · 重庆</a:t>
            </a:r>
            <a:endParaRPr dirty="0">
              <a:latin typeface="Alibaba PuHuiTi 3.0 55 Regular" pitchFamily="18" charset="-122"/>
              <a:ea typeface="Alibaba PuHuiTi 3.0 55 Regular" pitchFamily="18" charset="-122"/>
              <a:cs typeface="Alibaba PuHuiTi 3.0 55 Regular" pitchFamily="18" charset="-122"/>
            </a:endParaRPr>
          </a:p>
        </p:txBody>
      </p:sp>
      <p:pic>
        <p:nvPicPr>
          <p:cNvPr id="4" name="图片 3"/>
          <p:cNvPicPr>
            <a:picLocks noChangeAspect="1"/>
          </p:cNvPicPr>
          <p:nvPr/>
        </p:nvPicPr>
        <p:blipFill>
          <a:blip r:embed="rId4"/>
          <a:stretch>
            <a:fillRect/>
          </a:stretch>
        </p:blipFill>
        <p:spPr>
          <a:xfrm>
            <a:off x="17210122" y="9313286"/>
            <a:ext cx="2531110" cy="2559685"/>
          </a:xfrm>
          <a:prstGeom prst="rect">
            <a:avLst/>
          </a:prstGeom>
        </p:spPr>
      </p:pic>
      <p:sp>
        <p:nvSpPr>
          <p:cNvPr id="5" name="文本框 4"/>
          <p:cNvSpPr txBox="1"/>
          <p:nvPr/>
        </p:nvSpPr>
        <p:spPr>
          <a:xfrm>
            <a:off x="17283043" y="11940395"/>
            <a:ext cx="2362200" cy="47053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50800" tIns="50800" rIns="50800" bIns="50800" numCol="1" spcCol="38100" rtlCol="0" anchor="ctr" forceAA="0">
            <a:spAutoFit/>
          </a:bodyPr>
          <a:lstStyle/>
          <a:p>
            <a:pPr marL="0" marR="0" indent="127000" algn="l" defTabSz="821690" rtl="0" fontAlgn="auto" latinLnBrk="0" hangingPunct="0">
              <a:lnSpc>
                <a:spcPct val="100000"/>
              </a:lnSpc>
              <a:spcBef>
                <a:spcPts val="0"/>
              </a:spcBef>
              <a:spcAft>
                <a:spcPts val="0"/>
              </a:spcAft>
              <a:buClrTx/>
              <a:buSzTx/>
              <a:buFontTx/>
              <a:buNone/>
            </a:pP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企业</a:t>
            </a:r>
            <a:r>
              <a:rPr kumimoji="0"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版试用</a:t>
            </a: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申请</a:t>
            </a:r>
            <a:endPar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endParaRPr>
          </a:p>
        </p:txBody>
      </p:sp>
      <p:sp>
        <p:nvSpPr>
          <p:cNvPr id="6" name="文本框 5"/>
          <p:cNvSpPr txBox="1"/>
          <p:nvPr/>
        </p:nvSpPr>
        <p:spPr>
          <a:xfrm>
            <a:off x="21192277" y="11941030"/>
            <a:ext cx="1752600" cy="47053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50800" tIns="50800" rIns="50800" bIns="50800" numCol="1" spcCol="38100" rtlCol="0" anchor="ctr" forceAA="0">
            <a:spAutoFit/>
          </a:bodyPr>
          <a:lstStyle/>
          <a:p>
            <a:pPr marL="0" marR="0" indent="127000" algn="l" defTabSz="821690" rtl="0" fontAlgn="auto" latinLnBrk="0" hangingPunct="0">
              <a:lnSpc>
                <a:spcPct val="100000"/>
              </a:lnSpc>
              <a:spcBef>
                <a:spcPts val="0"/>
              </a:spcBef>
              <a:spcAft>
                <a:spcPts val="0"/>
              </a:spcAft>
              <a:buClrTx/>
              <a:buSzTx/>
              <a:buFontTx/>
              <a:buNone/>
            </a:pPr>
            <a:r>
              <a:rPr kumimoji="0" lang="zh-CN"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关注</a:t>
            </a:r>
            <a:r>
              <a:rPr kumimoji="0" lang="zh-CN" altLang="en-US"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rPr>
              <a:t>公众号</a:t>
            </a:r>
            <a:endParaRPr kumimoji="0" lang="zh-CN" altLang="en-US" sz="2400" b="0" i="0" u="none" strike="noStrike" cap="none" spc="0" normalizeH="0" baseline="0" dirty="0">
              <a:ln>
                <a:noFill/>
              </a:ln>
              <a:solidFill>
                <a:srgbClr val="5E5E5E"/>
              </a:solidFill>
              <a:effectLst/>
              <a:uFillTx/>
              <a:latin typeface="Alibaba PuHuiTi 3.0 55 Regular" pitchFamily="18" charset="-122"/>
              <a:ea typeface="Alibaba PuHuiTi 3.0 55 Regular" pitchFamily="18" charset="-122"/>
              <a:cs typeface="Alibaba PuHuiTi 3.0 55 Regular" pitchFamily="18" charset="-122"/>
              <a:sym typeface="Helvetica Neue" panose="02000503000000020004"/>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002030" y="2431609"/>
            <a:ext cx="22379940" cy="47078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latinLnBrk="0">
              <a:lnSpc>
                <a:spcPct val="150000"/>
              </a:lnSpc>
            </a:pPr>
            <a:r>
              <a:rPr lang="zh-CN" altLang="en-US" sz="3200" b="0" i="0" dirty="0">
                <a:solidFill>
                  <a:srgbClr val="333333"/>
                </a:solidFill>
                <a:effectLst/>
                <a:latin typeface="Helvetica Neue" panose="02000503000000020004" charset="0"/>
                <a:ea typeface="黑体-简" panose="02000000000000000000" charset="-122"/>
              </a:rPr>
              <a:t>指标</a:t>
            </a:r>
            <a:endParaRPr lang="en-US" altLang="zh-CN" sz="3200" b="0" i="0" dirty="0">
              <a:solidFill>
                <a:srgbClr val="333333"/>
              </a:solidFill>
              <a:effectLst/>
              <a:latin typeface="Helvetica Neue" panose="02000503000000020004" charset="0"/>
              <a:ea typeface="黑体-简" panose="02000000000000000000" charset="-122"/>
            </a:endParaRPr>
          </a:p>
          <a:p>
            <a:pPr algn="l" latinLnBrk="0">
              <a:lnSpc>
                <a:spcPct val="150000"/>
              </a:lnSpc>
            </a:pPr>
            <a:endParaRPr lang="en-US" altLang="zh-CN" sz="3200" b="0" i="0" dirty="0">
              <a:solidFill>
                <a:srgbClr val="333333"/>
              </a:solidFill>
              <a:effectLst/>
              <a:latin typeface="Helvetica Neue" panose="02000503000000020004" charset="0"/>
              <a:ea typeface="黑体-简" panose="02000000000000000000" charset="-122"/>
            </a:endParaRPr>
          </a:p>
          <a:p>
            <a:pPr algn="l" latinLnBrk="0">
              <a:lnSpc>
                <a:spcPct val="150000"/>
              </a:lnSpc>
            </a:pPr>
            <a:r>
              <a:rPr lang="zh-CN" altLang="en-US" sz="2400" b="0" i="0" dirty="0">
                <a:solidFill>
                  <a:srgbClr val="333333"/>
                </a:solidFill>
                <a:effectLst/>
                <a:latin typeface="Helvetica Neue" panose="02000503000000020004" charset="0"/>
                <a:ea typeface="黑体-简" panose="02000000000000000000" charset="-122"/>
              </a:rPr>
              <a:t>用于</a:t>
            </a:r>
            <a:r>
              <a:rPr lang="zh-CN" altLang="en-US" sz="2800" i="0" dirty="0">
                <a:solidFill>
                  <a:srgbClr val="333333"/>
                </a:solidFill>
                <a:effectLst/>
                <a:latin typeface="Helvetica Neue" panose="02000503000000020004" charset="0"/>
                <a:ea typeface="黑体-简" panose="02000000000000000000" charset="-122"/>
              </a:rPr>
              <a:t>衡量事物发展程度的单位或方法</a:t>
            </a:r>
            <a:r>
              <a:rPr lang="zh-CN" altLang="en-US" sz="2400" b="0" i="0" dirty="0">
                <a:solidFill>
                  <a:srgbClr val="333333"/>
                </a:solidFill>
                <a:effectLst/>
                <a:latin typeface="Helvetica Neue" panose="02000503000000020004" charset="0"/>
                <a:ea typeface="黑体-简" panose="02000000000000000000" charset="-122"/>
              </a:rPr>
              <a:t>，它还有个</a:t>
            </a:r>
            <a:r>
              <a:rPr lang="en-GB" altLang="zh-CN" sz="2400" b="0" i="0" dirty="0">
                <a:solidFill>
                  <a:srgbClr val="333333"/>
                </a:solidFill>
                <a:effectLst/>
                <a:latin typeface="Helvetica Neue" panose="02000503000000020004" charset="0"/>
                <a:ea typeface="黑体-简" panose="02000000000000000000" charset="-122"/>
              </a:rPr>
              <a:t>IT</a:t>
            </a:r>
            <a:r>
              <a:rPr lang="zh-CN" altLang="en-US" sz="2400" b="0" i="0" dirty="0">
                <a:solidFill>
                  <a:srgbClr val="333333"/>
                </a:solidFill>
                <a:effectLst/>
                <a:latin typeface="Helvetica Neue" panose="02000503000000020004" charset="0"/>
                <a:ea typeface="黑体-简" panose="02000000000000000000" charset="-122"/>
              </a:rPr>
              <a:t>上常用的名字，</a:t>
            </a:r>
            <a:r>
              <a:rPr lang="zh-CN" altLang="en-US" sz="2800" i="0" dirty="0">
                <a:solidFill>
                  <a:srgbClr val="333333"/>
                </a:solidFill>
                <a:effectLst/>
                <a:latin typeface="Helvetica Neue" panose="02000503000000020004" charset="0"/>
                <a:ea typeface="黑体-简" panose="02000000000000000000" charset="-122"/>
              </a:rPr>
              <a:t>也就是度量</a:t>
            </a:r>
            <a:r>
              <a:rPr lang="zh-CN" altLang="en-US" sz="2400" b="0" i="0" dirty="0">
                <a:solidFill>
                  <a:srgbClr val="333333"/>
                </a:solidFill>
                <a:effectLst/>
                <a:latin typeface="Helvetica Neue" panose="02000503000000020004" charset="0"/>
                <a:ea typeface="黑体-简" panose="02000000000000000000" charset="-122"/>
              </a:rPr>
              <a:t>。例如：人口数、</a:t>
            </a:r>
            <a:r>
              <a:rPr lang="en-GB" altLang="zh-CN" sz="2400" b="0" i="0" dirty="0">
                <a:solidFill>
                  <a:srgbClr val="333333"/>
                </a:solidFill>
                <a:effectLst/>
                <a:latin typeface="Helvetica Neue" panose="02000503000000020004" charset="0"/>
                <a:ea typeface="黑体-简" panose="02000000000000000000" charset="-122"/>
              </a:rPr>
              <a:t>GDP</a:t>
            </a:r>
            <a:r>
              <a:rPr lang="zh-CN" altLang="en-GB" sz="2400" b="0" i="0" dirty="0">
                <a:solidFill>
                  <a:srgbClr val="333333"/>
                </a:solidFill>
                <a:effectLst/>
                <a:latin typeface="Helvetica Neue" panose="02000503000000020004" charset="0"/>
                <a:ea typeface="黑体-简" panose="02000000000000000000" charset="-122"/>
              </a:rPr>
              <a:t>、</a:t>
            </a:r>
            <a:r>
              <a:rPr lang="zh-CN" altLang="en-US" sz="2400" b="0" i="0" dirty="0">
                <a:solidFill>
                  <a:srgbClr val="333333"/>
                </a:solidFill>
                <a:effectLst/>
                <a:latin typeface="Helvetica Neue" panose="02000503000000020004" charset="0"/>
                <a:ea typeface="黑体-简" panose="02000000000000000000" charset="-122"/>
              </a:rPr>
              <a:t>收入、用户数、利润率、留存率、覆盖率等。很多公司都有自己的</a:t>
            </a:r>
            <a:r>
              <a:rPr lang="en-GB" altLang="zh-CN" sz="2400" b="0" i="0" dirty="0">
                <a:solidFill>
                  <a:srgbClr val="333333"/>
                </a:solidFill>
                <a:effectLst/>
                <a:latin typeface="Helvetica Neue" panose="02000503000000020004" charset="0"/>
                <a:ea typeface="黑体-简" panose="02000000000000000000" charset="-122"/>
              </a:rPr>
              <a:t>KPI</a:t>
            </a:r>
            <a:r>
              <a:rPr lang="zh-CN" altLang="en-US" sz="2400" b="0" i="0" dirty="0">
                <a:solidFill>
                  <a:srgbClr val="333333"/>
                </a:solidFill>
                <a:effectLst/>
                <a:latin typeface="Helvetica Neue" panose="02000503000000020004" charset="0"/>
                <a:ea typeface="黑体-简" panose="02000000000000000000" charset="-122"/>
              </a:rPr>
              <a:t>指标体系，就是通过几个关键指标来衡量公司业务运营情况的好坏。</a:t>
            </a:r>
            <a:endParaRPr lang="zh-CN" altLang="en-US" sz="2400" b="0" i="0" dirty="0">
              <a:solidFill>
                <a:srgbClr val="333333"/>
              </a:solidFill>
              <a:effectLst/>
              <a:latin typeface="Helvetica Neue" panose="02000503000000020004" charset="0"/>
              <a:ea typeface="黑体-简" panose="02000000000000000000" charset="-122"/>
            </a:endParaRPr>
          </a:p>
          <a:p>
            <a:pPr algn="l" latinLnBrk="0">
              <a:lnSpc>
                <a:spcPct val="150000"/>
              </a:lnSpc>
            </a:pPr>
            <a:r>
              <a:rPr lang="zh-CN" altLang="en-US" sz="2400" b="0" i="0" dirty="0">
                <a:solidFill>
                  <a:srgbClr val="333333"/>
                </a:solidFill>
                <a:effectLst/>
                <a:latin typeface="Helvetica Neue" panose="02000503000000020004" charset="0"/>
                <a:ea typeface="黑体-简" panose="02000000000000000000" charset="-122"/>
              </a:rPr>
              <a:t>指标</a:t>
            </a:r>
            <a:r>
              <a:rPr lang="zh-CN" altLang="en-US" sz="2800" i="0" dirty="0">
                <a:solidFill>
                  <a:srgbClr val="333333"/>
                </a:solidFill>
                <a:effectLst/>
                <a:latin typeface="Helvetica Neue" panose="02000503000000020004" charset="0"/>
                <a:ea typeface="黑体-简" panose="02000000000000000000" charset="-122"/>
              </a:rPr>
              <a:t>需要经过加和、平均等汇总计算方式得到</a:t>
            </a:r>
            <a:r>
              <a:rPr lang="zh-CN" altLang="en-US" sz="2400" b="0" i="0" dirty="0">
                <a:solidFill>
                  <a:srgbClr val="333333"/>
                </a:solidFill>
                <a:effectLst/>
                <a:latin typeface="Helvetica Neue" panose="02000503000000020004" charset="0"/>
                <a:ea typeface="黑体-简" panose="02000000000000000000" charset="-122"/>
              </a:rPr>
              <a:t>，并且是</a:t>
            </a:r>
            <a:r>
              <a:rPr lang="zh-CN" altLang="en-US" sz="2800" i="0" dirty="0">
                <a:solidFill>
                  <a:srgbClr val="333333"/>
                </a:solidFill>
                <a:effectLst/>
                <a:latin typeface="Helvetica Neue" panose="02000503000000020004" charset="0"/>
                <a:ea typeface="黑体-简" panose="02000000000000000000" charset="-122"/>
              </a:rPr>
              <a:t>需要在一定的前提条件进行汇总计算</a:t>
            </a:r>
            <a:r>
              <a:rPr lang="zh-CN" altLang="en-US" sz="2400" b="0" i="0" dirty="0">
                <a:solidFill>
                  <a:srgbClr val="333333"/>
                </a:solidFill>
                <a:effectLst/>
                <a:latin typeface="Helvetica Neue" panose="02000503000000020004" charset="0"/>
                <a:ea typeface="黑体-简" panose="02000000000000000000" charset="-122"/>
              </a:rPr>
              <a:t>，如时间、地点、范围，也就是我们常说的统计口径与范围。</a:t>
            </a:r>
            <a:endParaRPr lang="zh-CN" altLang="en-US" sz="2400" b="0" i="0" dirty="0">
              <a:solidFill>
                <a:srgbClr val="333333"/>
              </a:solidFill>
              <a:effectLst/>
              <a:latin typeface="Helvetica Neue" panose="02000503000000020004" charset="0"/>
              <a:ea typeface="黑体-简" panose="02000000000000000000" charset="-122"/>
            </a:endParaRPr>
          </a:p>
          <a:p>
            <a:pPr algn="l" latinLnBrk="0">
              <a:lnSpc>
                <a:spcPct val="150000"/>
              </a:lnSpc>
            </a:pPr>
            <a:r>
              <a:rPr lang="zh-CN" altLang="en-US" sz="2400" b="0" i="0" dirty="0">
                <a:solidFill>
                  <a:srgbClr val="333333"/>
                </a:solidFill>
                <a:effectLst/>
                <a:latin typeface="Helvetica Neue" panose="02000503000000020004" charset="0"/>
                <a:ea typeface="黑体-简" panose="02000000000000000000" charset="-122"/>
              </a:rPr>
              <a:t>指标可以分为</a:t>
            </a:r>
            <a:r>
              <a:rPr lang="zh-CN" altLang="en-US" sz="2800" i="0" dirty="0">
                <a:solidFill>
                  <a:srgbClr val="333333"/>
                </a:solidFill>
                <a:effectLst/>
                <a:latin typeface="Helvetica Neue" panose="02000503000000020004" charset="0"/>
                <a:ea typeface="黑体-简" panose="02000000000000000000" charset="-122"/>
              </a:rPr>
              <a:t>绝对数指标和相对数指标</a:t>
            </a:r>
            <a:r>
              <a:rPr lang="zh-CN" altLang="en-US" sz="2400" b="0" i="0" dirty="0">
                <a:solidFill>
                  <a:srgbClr val="333333"/>
                </a:solidFill>
                <a:effectLst/>
                <a:latin typeface="Helvetica Neue" panose="02000503000000020004" charset="0"/>
                <a:ea typeface="黑体-简" panose="02000000000000000000" charset="-122"/>
              </a:rPr>
              <a:t>，绝对数指标反映的是</a:t>
            </a:r>
            <a:r>
              <a:rPr lang="zh-CN" altLang="en-US" sz="2800" i="0" dirty="0">
                <a:solidFill>
                  <a:srgbClr val="333333"/>
                </a:solidFill>
                <a:effectLst/>
                <a:latin typeface="Helvetica Neue" panose="02000503000000020004" charset="0"/>
                <a:ea typeface="黑体-简" panose="02000000000000000000" charset="-122"/>
              </a:rPr>
              <a:t>规模大小的指标</a:t>
            </a:r>
            <a:r>
              <a:rPr lang="zh-CN" altLang="en-US" sz="2400" b="0" i="0" dirty="0">
                <a:solidFill>
                  <a:srgbClr val="333333"/>
                </a:solidFill>
                <a:effectLst/>
                <a:latin typeface="Helvetica Neue" panose="02000503000000020004" charset="0"/>
                <a:ea typeface="黑体-简" panose="02000000000000000000" charset="-122"/>
              </a:rPr>
              <a:t>，如人口数、</a:t>
            </a:r>
            <a:r>
              <a:rPr lang="en-GB" altLang="zh-CN" sz="2400" b="0" i="0" dirty="0">
                <a:solidFill>
                  <a:srgbClr val="333333"/>
                </a:solidFill>
                <a:effectLst/>
                <a:latin typeface="Helvetica Neue" panose="02000503000000020004" charset="0"/>
                <a:ea typeface="黑体-简" panose="02000000000000000000" charset="-122"/>
              </a:rPr>
              <a:t>GDP</a:t>
            </a:r>
            <a:r>
              <a:rPr lang="zh-CN" altLang="en-GB" sz="2400" b="0" i="0" dirty="0">
                <a:solidFill>
                  <a:srgbClr val="333333"/>
                </a:solidFill>
                <a:effectLst/>
                <a:latin typeface="Helvetica Neue" panose="02000503000000020004" charset="0"/>
                <a:ea typeface="黑体-简" panose="02000000000000000000" charset="-122"/>
              </a:rPr>
              <a:t>、</a:t>
            </a:r>
            <a:r>
              <a:rPr lang="zh-CN" altLang="en-US" sz="2400" b="0" i="0" dirty="0">
                <a:solidFill>
                  <a:srgbClr val="333333"/>
                </a:solidFill>
                <a:effectLst/>
                <a:latin typeface="Helvetica Neue" panose="02000503000000020004" charset="0"/>
                <a:ea typeface="黑体-简" panose="02000000000000000000" charset="-122"/>
              </a:rPr>
              <a:t>收入、用户数，而相对数指标主要用来反映</a:t>
            </a:r>
            <a:r>
              <a:rPr lang="zh-CN" altLang="en-US" sz="2800" i="0" dirty="0">
                <a:solidFill>
                  <a:srgbClr val="333333"/>
                </a:solidFill>
                <a:effectLst/>
                <a:latin typeface="Helvetica Neue" panose="02000503000000020004" charset="0"/>
                <a:ea typeface="黑体-简" panose="02000000000000000000" charset="-122"/>
              </a:rPr>
              <a:t>质量好坏的指标</a:t>
            </a:r>
            <a:r>
              <a:rPr lang="zh-CN" altLang="en-US" sz="2400" b="0" i="0" dirty="0">
                <a:solidFill>
                  <a:srgbClr val="333333"/>
                </a:solidFill>
                <a:effectLst/>
                <a:latin typeface="Helvetica Neue" panose="02000503000000020004" charset="0"/>
                <a:ea typeface="黑体-简" panose="02000000000000000000" charset="-122"/>
              </a:rPr>
              <a:t>，如利润率、留存率、覆盖率等。我们分析一个事物发展程度就可以从数量跟质量两个角度入手分析，以全面衡量事物发展程度。</a:t>
            </a:r>
            <a:endParaRPr lang="zh-CN" altLang="en-US" sz="2400" b="0" i="0" dirty="0">
              <a:solidFill>
                <a:srgbClr val="333333"/>
              </a:solidFill>
              <a:effectLst/>
              <a:latin typeface="Helvetica Neue" panose="02000503000000020004" charset="0"/>
              <a:ea typeface="黑体-简" panose="02000000000000000000" charset="-122"/>
            </a:endParaRPr>
          </a:p>
        </p:txBody>
      </p:sp>
      <p:sp>
        <p:nvSpPr>
          <p:cNvPr id="7" name="文本框 6"/>
          <p:cNvSpPr txBox="1"/>
          <p:nvPr/>
        </p:nvSpPr>
        <p:spPr>
          <a:xfrm>
            <a:off x="1002030" y="7383780"/>
            <a:ext cx="22379940" cy="44310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lgn="l">
              <a:defRPr b="0">
                <a:solidFill>
                  <a:srgbClr val="333333"/>
                </a:solidFill>
                <a:latin typeface="微软雅黑" panose="020B0503020204020204" pitchFamily="34" charset="-122"/>
                <a:ea typeface="微软雅黑" panose="020B0503020204020204" pitchFamily="34" charset="-122"/>
              </a:defRPr>
            </a:lvl1pPr>
          </a:lstStyle>
          <a:p>
            <a:pPr>
              <a:lnSpc>
                <a:spcPct val="150000"/>
              </a:lnSpc>
            </a:pPr>
            <a:r>
              <a:rPr lang="zh-CN" altLang="en-US" dirty="0">
                <a:latin typeface="Helvetica Neue" panose="02000503000000020004" charset="0"/>
                <a:ea typeface="黑体-简" panose="02000000000000000000" charset="-122"/>
              </a:rPr>
              <a:t>维度</a:t>
            </a:r>
            <a:endParaRPr lang="en-US" altLang="zh-CN" dirty="0">
              <a:latin typeface="Helvetica Neue" panose="02000503000000020004" charset="0"/>
              <a:ea typeface="黑体-简" panose="02000000000000000000" charset="-122"/>
            </a:endParaRPr>
          </a:p>
          <a:p>
            <a:pPr>
              <a:lnSpc>
                <a:spcPct val="150000"/>
              </a:lnSpc>
            </a:pPr>
            <a:endParaRPr lang="en-US" altLang="zh-CN" dirty="0">
              <a:latin typeface="Helvetica Neue" panose="02000503000000020004" charset="0"/>
              <a:ea typeface="黑体-简" panose="02000000000000000000" charset="-122"/>
            </a:endParaRPr>
          </a:p>
          <a:p>
            <a:pPr>
              <a:lnSpc>
                <a:spcPct val="150000"/>
              </a:lnSpc>
            </a:pPr>
            <a:r>
              <a:rPr lang="zh-CN" altLang="en-US" sz="2400" dirty="0">
                <a:latin typeface="Helvetica Neue" panose="02000503000000020004" charset="0"/>
                <a:ea typeface="黑体-简" panose="02000000000000000000" charset="-122"/>
              </a:rPr>
              <a:t>是</a:t>
            </a:r>
            <a:r>
              <a:rPr lang="zh-CN" altLang="en-US" sz="2800" b="1" dirty="0">
                <a:latin typeface="Helvetica Neue" panose="02000503000000020004" charset="0"/>
                <a:ea typeface="黑体-简" panose="02000000000000000000" charset="-122"/>
              </a:rPr>
              <a:t>事物或现象的某种特征</a:t>
            </a:r>
            <a:r>
              <a:rPr lang="zh-CN" altLang="en-US" sz="2400" dirty="0">
                <a:latin typeface="Helvetica Neue" panose="02000503000000020004" charset="0"/>
                <a:ea typeface="黑体-简" panose="02000000000000000000" charset="-122"/>
              </a:rPr>
              <a:t>，如性别、地区、时间等都是维度。其中时间是一种常用、特殊的维度，通过时间前后的对比，就可以知道事物的发展是好了还是坏了，如用户数环比上月增长</a:t>
            </a:r>
            <a:r>
              <a:rPr lang="en-US" altLang="zh-CN" sz="2400" dirty="0">
                <a:latin typeface="Helvetica Neue" panose="02000503000000020004" charset="0"/>
                <a:ea typeface="黑体-简" panose="02000000000000000000" charset="-122"/>
              </a:rPr>
              <a:t>10%</a:t>
            </a:r>
            <a:r>
              <a:rPr lang="zh-CN" altLang="en-US" sz="2400" dirty="0">
                <a:latin typeface="Helvetica Neue" panose="02000503000000020004" charset="0"/>
                <a:ea typeface="黑体-简" panose="02000000000000000000" charset="-122"/>
              </a:rPr>
              <a:t>、同比去年同期增长</a:t>
            </a:r>
            <a:r>
              <a:rPr lang="en-US" altLang="zh-CN" sz="2400" dirty="0">
                <a:latin typeface="Helvetica Neue" panose="02000503000000020004" charset="0"/>
                <a:ea typeface="黑体-简" panose="02000000000000000000" charset="-122"/>
              </a:rPr>
              <a:t>20%</a:t>
            </a:r>
            <a:r>
              <a:rPr lang="zh-CN" altLang="en-US" sz="2400" dirty="0">
                <a:latin typeface="Helvetica Neue" panose="02000503000000020004" charset="0"/>
                <a:ea typeface="黑体-简" panose="02000000000000000000" charset="-122"/>
              </a:rPr>
              <a:t>，这就是时间上的对比，也称为纵比</a:t>
            </a:r>
            <a:r>
              <a:rPr lang="en-US" altLang="zh-CN" sz="2400" dirty="0">
                <a:latin typeface="Helvetica Neue" panose="02000503000000020004" charset="0"/>
                <a:ea typeface="黑体-简" panose="02000000000000000000" charset="-122"/>
              </a:rPr>
              <a:t>;</a:t>
            </a:r>
            <a:endParaRPr lang="en-US" altLang="zh-CN" sz="2400" dirty="0">
              <a:latin typeface="Helvetica Neue" panose="02000503000000020004" charset="0"/>
              <a:ea typeface="黑体-简" panose="02000000000000000000" charset="-122"/>
            </a:endParaRPr>
          </a:p>
          <a:p>
            <a:pPr>
              <a:lnSpc>
                <a:spcPct val="150000"/>
              </a:lnSpc>
            </a:pPr>
            <a:r>
              <a:rPr lang="zh-CN" altLang="en-US" sz="2400" dirty="0">
                <a:latin typeface="Helvetica Neue" panose="02000503000000020004" charset="0"/>
                <a:ea typeface="黑体-简" panose="02000000000000000000" charset="-122"/>
              </a:rPr>
              <a:t>另一个比较就是横比，如不同国家人口数、</a:t>
            </a:r>
            <a:r>
              <a:rPr lang="en-GB" altLang="zh-CN" sz="2400" dirty="0">
                <a:latin typeface="Helvetica Neue" panose="02000503000000020004" charset="0"/>
                <a:ea typeface="黑体-简" panose="02000000000000000000" charset="-122"/>
              </a:rPr>
              <a:t>GDP</a:t>
            </a:r>
            <a:r>
              <a:rPr lang="zh-CN" altLang="en-US" sz="2400" dirty="0">
                <a:latin typeface="Helvetica Neue" panose="02000503000000020004" charset="0"/>
                <a:ea typeface="黑体-简" panose="02000000000000000000" charset="-122"/>
              </a:rPr>
              <a:t>的比较，不同省份收入、用户数的比较、不同公司、不同部门之间的比较，这些都是同级单位之间的比较，简称横比</a:t>
            </a:r>
            <a:r>
              <a:rPr lang="en-US" altLang="zh-CN" sz="2400" dirty="0">
                <a:latin typeface="Helvetica Neue" panose="02000503000000020004" charset="0"/>
                <a:ea typeface="黑体-简" panose="02000000000000000000" charset="-122"/>
              </a:rPr>
              <a:t>;</a:t>
            </a:r>
            <a:endParaRPr lang="en-US" altLang="zh-CN" sz="2400" dirty="0">
              <a:latin typeface="Helvetica Neue" panose="02000503000000020004" charset="0"/>
              <a:ea typeface="黑体-简" panose="02000000000000000000" charset="-122"/>
            </a:endParaRPr>
          </a:p>
          <a:p>
            <a:pPr>
              <a:lnSpc>
                <a:spcPct val="150000"/>
              </a:lnSpc>
            </a:pPr>
            <a:r>
              <a:rPr lang="zh-CN" altLang="en-US" sz="2400" dirty="0">
                <a:latin typeface="Helvetica Neue" panose="02000503000000020004" charset="0"/>
                <a:ea typeface="黑体-简" panose="02000000000000000000" charset="-122"/>
              </a:rPr>
              <a:t>维度可以分为</a:t>
            </a:r>
            <a:r>
              <a:rPr lang="zh-CN" altLang="en-US" sz="2800" b="1" dirty="0">
                <a:latin typeface="Helvetica Neue" panose="02000503000000020004" charset="0"/>
                <a:ea typeface="黑体-简" panose="02000000000000000000" charset="-122"/>
              </a:rPr>
              <a:t>定性维度跟定量维度</a:t>
            </a:r>
            <a:r>
              <a:rPr lang="zh-CN" altLang="en-US" sz="2400" dirty="0">
                <a:latin typeface="Helvetica Neue" panose="02000503000000020004" charset="0"/>
                <a:ea typeface="黑体-简" panose="02000000000000000000" charset="-122"/>
              </a:rPr>
              <a:t>，也就是根据数据类型来划分，</a:t>
            </a:r>
            <a:r>
              <a:rPr lang="zh-CN" altLang="en-US" sz="2800" b="1" dirty="0">
                <a:latin typeface="Helvetica Neue" panose="02000503000000020004" charset="0"/>
                <a:ea typeface="黑体-简" panose="02000000000000000000" charset="-122"/>
              </a:rPr>
              <a:t>数据类型为字符型</a:t>
            </a:r>
            <a:r>
              <a:rPr lang="en-US" altLang="zh-CN" sz="2800" b="1" dirty="0">
                <a:latin typeface="Helvetica Neue" panose="02000503000000020004" charset="0"/>
                <a:ea typeface="黑体-简" panose="02000000000000000000" charset="-122"/>
              </a:rPr>
              <a:t>(</a:t>
            </a:r>
            <a:r>
              <a:rPr lang="zh-CN" altLang="en-US" sz="2800" b="1" dirty="0">
                <a:latin typeface="Helvetica Neue" panose="02000503000000020004" charset="0"/>
                <a:ea typeface="黑体-简" panose="02000000000000000000" charset="-122"/>
              </a:rPr>
              <a:t>文本型</a:t>
            </a:r>
            <a:r>
              <a:rPr lang="en-US" altLang="zh-CN" sz="2800" b="1" dirty="0">
                <a:latin typeface="Helvetica Neue" panose="02000503000000020004" charset="0"/>
                <a:ea typeface="黑体-简" panose="02000000000000000000" charset="-122"/>
              </a:rPr>
              <a:t>)</a:t>
            </a:r>
            <a:r>
              <a:rPr lang="zh-CN" altLang="en-US" sz="2800" b="1" dirty="0">
                <a:latin typeface="Helvetica Neue" panose="02000503000000020004" charset="0"/>
                <a:ea typeface="黑体-简" panose="02000000000000000000" charset="-122"/>
              </a:rPr>
              <a:t>数据</a:t>
            </a:r>
            <a:r>
              <a:rPr lang="zh-CN" altLang="en-US" sz="2400" dirty="0">
                <a:latin typeface="Helvetica Neue" panose="02000503000000020004" charset="0"/>
                <a:ea typeface="黑体-简" panose="02000000000000000000" charset="-122"/>
              </a:rPr>
              <a:t>，就是定性维度，如地区、性别都是定性维度</a:t>
            </a:r>
            <a:r>
              <a:rPr lang="en-US" altLang="zh-CN" sz="2400" dirty="0">
                <a:latin typeface="Helvetica Neue" panose="02000503000000020004" charset="0"/>
                <a:ea typeface="黑体-简" panose="02000000000000000000" charset="-122"/>
              </a:rPr>
              <a:t>;</a:t>
            </a:r>
            <a:r>
              <a:rPr lang="zh-CN" altLang="en-US" sz="2400" dirty="0">
                <a:latin typeface="Helvetica Neue" panose="02000503000000020004" charset="0"/>
                <a:ea typeface="黑体-简" panose="02000000000000000000" charset="-122"/>
              </a:rPr>
              <a:t>数据类型为数值型数据的，就为定量维度，如收入、年龄、消费等，一般我们对定量维度需要做数值分组处理，也就是数值型数据离散化，这样做的目的是为了使规律更加明 显，因为分组越细，规律就越不明显，最后细到成最原始的流水数据，那就无规律可循。</a:t>
            </a:r>
            <a:endParaRPr lang="zh-CN" altLang="en-US" sz="2400" dirty="0">
              <a:latin typeface="Helvetica Neue" panose="02000503000000020004" charset="0"/>
              <a:ea typeface="黑体-简" panose="02000000000000000000" charset="-122"/>
            </a:endParaRPr>
          </a:p>
        </p:txBody>
      </p:sp>
      <p:pic>
        <p:nvPicPr>
          <p:cNvPr id="8" name="图片 7"/>
          <p:cNvPicPr>
            <a:picLocks noChangeAspect="1"/>
          </p:cNvPicPr>
          <p:nvPr/>
        </p:nvPicPr>
        <p:blipFill rotWithShape="1">
          <a:blip r:embed="rId1"/>
          <a:srcRect r="15142" b="-3267"/>
          <a:stretch>
            <a:fillRect/>
          </a:stretch>
        </p:blipFill>
        <p:spPr>
          <a:xfrm>
            <a:off x="2275901" y="2203685"/>
            <a:ext cx="1253459" cy="12757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片 8"/>
          <p:cNvPicPr>
            <a:picLocks noChangeAspect="1"/>
          </p:cNvPicPr>
          <p:nvPr/>
        </p:nvPicPr>
        <p:blipFill>
          <a:blip r:embed="rId2"/>
          <a:stretch>
            <a:fillRect/>
          </a:stretch>
        </p:blipFill>
        <p:spPr>
          <a:xfrm>
            <a:off x="2275901" y="7155856"/>
            <a:ext cx="1024860" cy="11633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矩形"/>
          <p:cNvSpPr/>
          <p:nvPr/>
        </p:nvSpPr>
        <p:spPr>
          <a:xfrm>
            <a:off x="-21272" y="-7374"/>
            <a:ext cx="2598218"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4" name="DataEase 核心概念"/>
          <p:cNvSpPr txBox="1"/>
          <p:nvPr/>
        </p:nvSpPr>
        <p:spPr>
          <a:xfrm>
            <a:off x="16827" y="255654"/>
            <a:ext cx="2598219"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rPr>
              <a:t>相关术语</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872348" y="2086613"/>
            <a:ext cx="11863691" cy="90062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200000"/>
              </a:lnSpc>
            </a:pPr>
            <a:r>
              <a:rPr lang="zh-CN" altLang="en-US" sz="3600" b="0" dirty="0">
                <a:latin typeface="Helvetica Neue" panose="02000503000000020004" charset="0"/>
                <a:ea typeface="黑体-简" panose="02000000000000000000" charset="-122"/>
              </a:rPr>
              <a:t>视图制作步骤：</a:t>
            </a:r>
            <a:endParaRPr lang="en-US" altLang="zh-CN" sz="3600" b="0" dirty="0">
              <a:latin typeface="Helvetica Neue" panose="02000503000000020004" charset="0"/>
              <a:ea typeface="黑体-简" panose="02000000000000000000" charset="-122"/>
            </a:endParaRPr>
          </a:p>
          <a:p>
            <a:pPr algn="l">
              <a:lnSpc>
                <a:spcPct val="200000"/>
              </a:lnSpc>
            </a:pPr>
            <a:endPar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基于仪表板添加视图</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选择数据集</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选择视图类型</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拖拽设置指标和维度</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设置视图样式</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设置高级设置</a:t>
            </a:r>
            <a:endParaRPr lang="en-US" altLang="zh-CN" sz="2800" b="0" dirty="0">
              <a:latin typeface="Helvetica Neue" panose="02000503000000020004" charset="0"/>
              <a:ea typeface="黑体-简" panose="02000000000000000000" charset="-122"/>
            </a:endParaRPr>
          </a:p>
          <a:p>
            <a:pPr marL="457200" indent="-457200" algn="l">
              <a:lnSpc>
                <a:spcPct val="200000"/>
              </a:lnSpc>
              <a:buFont typeface="Wingdings" panose="05000000000000000000" pitchFamily="2" charset="2"/>
              <a:buChar char="Ø"/>
            </a:pPr>
            <a:r>
              <a:rPr kumimoji="0" lang="zh-CN" altLang="en-US"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过滤器设置</a:t>
            </a:r>
            <a:endPar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457200" indent="-457200" algn="l">
              <a:lnSpc>
                <a:spcPct val="200000"/>
              </a:lnSpc>
              <a:buFont typeface="Wingdings" panose="05000000000000000000" pitchFamily="2" charset="2"/>
              <a:buChar char="Ø"/>
            </a:pPr>
            <a:r>
              <a:rPr lang="zh-CN" altLang="en-US" sz="2800" b="0" dirty="0">
                <a:latin typeface="Helvetica Neue" panose="02000503000000020004" charset="0"/>
                <a:ea typeface="黑体-简" panose="02000000000000000000" charset="-122"/>
              </a:rPr>
              <a:t>钻取设置</a:t>
            </a:r>
            <a:endPar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5749777" y="2622168"/>
            <a:ext cx="17508908" cy="8471664"/>
          </a:xfrm>
          <a:prstGeom prst="rect">
            <a:avLst/>
          </a:prstGeom>
        </p:spPr>
      </p:pic>
      <p:sp>
        <p:nvSpPr>
          <p:cNvPr id="4" name="矩形"/>
          <p:cNvSpPr/>
          <p:nvPr/>
        </p:nvSpPr>
        <p:spPr>
          <a:xfrm>
            <a:off x="-21272" y="-7374"/>
            <a:ext cx="2598218"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5" name="DataEase 核心概念"/>
          <p:cNvSpPr txBox="1"/>
          <p:nvPr/>
        </p:nvSpPr>
        <p:spPr>
          <a:xfrm>
            <a:off x="16827" y="255654"/>
            <a:ext cx="2598219"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0" y="1884076"/>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时间类型的字段可设置显示内容及显示格式。</a:t>
            </a:r>
            <a:endPar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sp>
        <p:nvSpPr>
          <p:cNvPr id="3" name="矩形"/>
          <p:cNvSpPr/>
          <p:nvPr/>
        </p:nvSpPr>
        <p:spPr>
          <a:xfrm>
            <a:off x="-21273" y="-7374"/>
            <a:ext cx="7689763"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4" name="DataEase 核心概念"/>
          <p:cNvSpPr txBox="1"/>
          <p:nvPr/>
        </p:nvSpPr>
        <p:spPr>
          <a:xfrm>
            <a:off x="16827" y="255654"/>
            <a:ext cx="9501246"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数据配置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维度 </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pic>
        <p:nvPicPr>
          <p:cNvPr id="8" name="图片 7"/>
          <p:cNvPicPr>
            <a:picLocks noChangeAspect="1"/>
          </p:cNvPicPr>
          <p:nvPr/>
        </p:nvPicPr>
        <p:blipFill>
          <a:blip r:embed="rId1"/>
          <a:stretch>
            <a:fillRect/>
          </a:stretch>
        </p:blipFill>
        <p:spPr>
          <a:xfrm>
            <a:off x="4977330" y="3250301"/>
            <a:ext cx="5382320" cy="9524734"/>
          </a:xfrm>
          <a:prstGeom prst="rect">
            <a:avLst/>
          </a:prstGeom>
        </p:spPr>
      </p:pic>
      <p:pic>
        <p:nvPicPr>
          <p:cNvPr id="10" name="图片 9"/>
          <p:cNvPicPr>
            <a:picLocks noChangeAspect="1"/>
          </p:cNvPicPr>
          <p:nvPr/>
        </p:nvPicPr>
        <p:blipFill>
          <a:blip r:embed="rId2"/>
          <a:stretch>
            <a:fillRect/>
          </a:stretch>
        </p:blipFill>
        <p:spPr>
          <a:xfrm>
            <a:off x="13395044" y="3250300"/>
            <a:ext cx="5578756" cy="9535119"/>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0" y="1598101"/>
            <a:ext cx="16086204" cy="880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3200" b="0" dirty="0">
                <a:latin typeface="Helvetica Neue" panose="02000503000000020004" charset="0"/>
                <a:ea typeface="黑体-简" panose="02000000000000000000" charset="-122"/>
              </a:rPr>
              <a:t>	</a:t>
            </a:r>
            <a:r>
              <a:rPr lang="zh-CN" altLang="en-US" sz="3200" b="0" dirty="0">
                <a:latin typeface="Helvetica Neue" panose="02000503000000020004" charset="0"/>
                <a:ea typeface="黑体-简" panose="02000000000000000000" charset="-122"/>
              </a:rPr>
              <a:t>有且仅有文本类型的维度字段可设置自定义排序。</a:t>
            </a:r>
            <a:endParaRPr kumimoji="0" lang="zh-CN" altLang="en-US" sz="32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pic>
        <p:nvPicPr>
          <p:cNvPr id="3" name="图片 2"/>
          <p:cNvPicPr>
            <a:picLocks noChangeAspect="1"/>
          </p:cNvPicPr>
          <p:nvPr/>
        </p:nvPicPr>
        <p:blipFill>
          <a:blip r:embed="rId1"/>
          <a:stretch>
            <a:fillRect/>
          </a:stretch>
        </p:blipFill>
        <p:spPr>
          <a:xfrm>
            <a:off x="4345939" y="3472631"/>
            <a:ext cx="5382321" cy="9453921"/>
          </a:xfrm>
          <a:prstGeom prst="rect">
            <a:avLst/>
          </a:prstGeom>
        </p:spPr>
      </p:pic>
      <p:pic>
        <p:nvPicPr>
          <p:cNvPr id="5" name="图片 4"/>
          <p:cNvPicPr>
            <a:picLocks noChangeAspect="1"/>
          </p:cNvPicPr>
          <p:nvPr/>
        </p:nvPicPr>
        <p:blipFill>
          <a:blip r:embed="rId2"/>
          <a:stretch>
            <a:fillRect/>
          </a:stretch>
        </p:blipFill>
        <p:spPr>
          <a:xfrm>
            <a:off x="13230655" y="4223604"/>
            <a:ext cx="6769100" cy="6565900"/>
          </a:xfrm>
          <a:prstGeom prst="rect">
            <a:avLst/>
          </a:prstGeom>
        </p:spPr>
      </p:pic>
      <p:sp>
        <p:nvSpPr>
          <p:cNvPr id="4" name="矩形"/>
          <p:cNvSpPr/>
          <p:nvPr/>
        </p:nvSpPr>
        <p:spPr>
          <a:xfrm>
            <a:off x="-21273" y="-7374"/>
            <a:ext cx="7689763"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7" name="DataEase 核心概念"/>
          <p:cNvSpPr txBox="1"/>
          <p:nvPr/>
        </p:nvSpPr>
        <p:spPr>
          <a:xfrm>
            <a:off x="16827" y="255654"/>
            <a:ext cx="9501246"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数据配置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维度 </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 y="1388422"/>
            <a:ext cx="18242280" cy="1804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lnSpc>
                <a:spcPct val="150000"/>
              </a:lnSpc>
            </a:pPr>
            <a:r>
              <a:rPr lang="en-US" altLang="zh-CN" sz="2400" b="0" dirty="0">
                <a:latin typeface="Helvetica Neue" panose="02000503000000020004" charset="0"/>
                <a:ea typeface="黑体-简" panose="02000000000000000000" charset="-122"/>
              </a:rPr>
              <a:t>	</a:t>
            </a:r>
            <a:r>
              <a:rPr lang="zh-CN" altLang="en-US" sz="2400" b="0" dirty="0">
                <a:latin typeface="Helvetica Neue" panose="02000503000000020004" charset="0"/>
                <a:ea typeface="黑体-简" panose="02000000000000000000" charset="-122"/>
              </a:rPr>
              <a:t>指标支持</a:t>
            </a:r>
            <a:r>
              <a:rPr lang="en-US" altLang="zh-CN" sz="2400" b="0" dirty="0">
                <a:latin typeface="Helvetica Neue" panose="02000503000000020004" charset="0"/>
                <a:ea typeface="黑体-简" panose="02000000000000000000" charset="-122"/>
              </a:rPr>
              <a:t>8</a:t>
            </a:r>
            <a:r>
              <a:rPr lang="zh-CN" altLang="en-US" sz="2400" b="0" dirty="0">
                <a:latin typeface="Helvetica Neue" panose="02000503000000020004" charset="0"/>
                <a:ea typeface="黑体-简" panose="02000000000000000000" charset="-122"/>
              </a:rPr>
              <a:t>种汇总方式，求和、平均、最大值、最小值、标准差、方差、计数、去重计数。</a:t>
            </a:r>
            <a:endParaRPr lang="en-US" altLang="zh-CN" sz="2400" b="0" dirty="0">
              <a:latin typeface="Helvetica Neue" panose="02000503000000020004" charset="0"/>
              <a:ea typeface="黑体-简" panose="02000000000000000000" charset="-122"/>
            </a:endParaRPr>
          </a:p>
          <a:p>
            <a:pPr algn="l">
              <a:lnSpc>
                <a:spcPct val="150000"/>
              </a:lnSpc>
            </a:pPr>
            <a:r>
              <a:rPr kumimoji="0" lang="en-US" altLang="zh-CN" sz="24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	</a:t>
            </a:r>
            <a:r>
              <a:rPr kumimoji="0" lang="zh-CN" altLang="en-US" sz="24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当维度为日期格式时，可在快速计算中设置同环比的计算，目前支持日环比、月同比、年同比。</a:t>
            </a:r>
            <a:endParaRPr kumimoji="0" lang="en-US" altLang="zh-CN" sz="24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algn="l">
              <a:lnSpc>
                <a:spcPct val="150000"/>
              </a:lnSpc>
            </a:pPr>
            <a:r>
              <a:rPr lang="en-US" altLang="zh-CN" sz="2400" b="0" dirty="0">
                <a:latin typeface="Helvetica Neue" panose="02000503000000020004" charset="0"/>
                <a:ea typeface="黑体-简" panose="02000000000000000000" charset="-122"/>
              </a:rPr>
              <a:t>	AntV </a:t>
            </a:r>
            <a:r>
              <a:rPr lang="zh-CN" altLang="en-US" sz="2400" b="0" dirty="0">
                <a:latin typeface="Helvetica Neue" panose="02000503000000020004" charset="0"/>
                <a:ea typeface="黑体-简" panose="02000000000000000000" charset="-122"/>
              </a:rPr>
              <a:t>视图支持对指标进行数值格式的设置。</a:t>
            </a:r>
            <a:endParaRPr kumimoji="0" lang="en-US" altLang="zh-CN" sz="24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sp>
        <p:nvSpPr>
          <p:cNvPr id="3" name="矩形"/>
          <p:cNvSpPr/>
          <p:nvPr/>
        </p:nvSpPr>
        <p:spPr>
          <a:xfrm>
            <a:off x="-21273" y="-7374"/>
            <a:ext cx="7689763"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4" name="DataEase 核心概念"/>
          <p:cNvSpPr txBox="1"/>
          <p:nvPr/>
        </p:nvSpPr>
        <p:spPr>
          <a:xfrm>
            <a:off x="16827" y="255654"/>
            <a:ext cx="9501246"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数据配置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指标 </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pic>
        <p:nvPicPr>
          <p:cNvPr id="5" name="图片 4"/>
          <p:cNvPicPr>
            <a:picLocks noChangeAspect="1"/>
          </p:cNvPicPr>
          <p:nvPr/>
        </p:nvPicPr>
        <p:blipFill>
          <a:blip r:embed="rId1"/>
          <a:stretch>
            <a:fillRect/>
          </a:stretch>
        </p:blipFill>
        <p:spPr>
          <a:xfrm>
            <a:off x="7668489" y="3683856"/>
            <a:ext cx="4972413" cy="9776490"/>
          </a:xfrm>
          <a:prstGeom prst="rect">
            <a:avLst/>
          </a:prstGeom>
        </p:spPr>
      </p:pic>
      <p:pic>
        <p:nvPicPr>
          <p:cNvPr id="10" name="图片 9"/>
          <p:cNvPicPr>
            <a:picLocks noChangeAspect="1"/>
          </p:cNvPicPr>
          <p:nvPr/>
        </p:nvPicPr>
        <p:blipFill>
          <a:blip r:embed="rId2"/>
          <a:stretch>
            <a:fillRect/>
          </a:stretch>
        </p:blipFill>
        <p:spPr>
          <a:xfrm>
            <a:off x="1212273" y="3683856"/>
            <a:ext cx="5128385" cy="9909536"/>
          </a:xfrm>
          <a:prstGeom prst="rect">
            <a:avLst/>
          </a:prstGeom>
        </p:spPr>
      </p:pic>
      <p:pic>
        <p:nvPicPr>
          <p:cNvPr id="11" name="图片 10"/>
          <p:cNvPicPr>
            <a:picLocks noChangeAspect="1"/>
          </p:cNvPicPr>
          <p:nvPr/>
        </p:nvPicPr>
        <p:blipFill>
          <a:blip r:embed="rId3"/>
          <a:stretch>
            <a:fillRect/>
          </a:stretch>
        </p:blipFill>
        <p:spPr>
          <a:xfrm>
            <a:off x="14356079" y="3683856"/>
            <a:ext cx="7772400" cy="3935083"/>
          </a:xfrm>
          <a:prstGeom prst="rect">
            <a:avLst/>
          </a:prstGeom>
        </p:spPr>
      </p:pic>
      <p:pic>
        <p:nvPicPr>
          <p:cNvPr id="12" name="图片 11"/>
          <p:cNvPicPr>
            <a:picLocks noChangeAspect="1"/>
          </p:cNvPicPr>
          <p:nvPr/>
        </p:nvPicPr>
        <p:blipFill>
          <a:blip r:embed="rId4"/>
          <a:stretch>
            <a:fillRect/>
          </a:stretch>
        </p:blipFill>
        <p:spPr>
          <a:xfrm>
            <a:off x="14356079" y="8109224"/>
            <a:ext cx="7772400" cy="4332960"/>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939415" y="3124509"/>
            <a:ext cx="18505170" cy="8523593"/>
          </a:xfrm>
          <a:prstGeom prst="rect">
            <a:avLst/>
          </a:prstGeom>
        </p:spPr>
      </p:pic>
      <p:sp>
        <p:nvSpPr>
          <p:cNvPr id="4" name="矩形"/>
          <p:cNvSpPr/>
          <p:nvPr/>
        </p:nvSpPr>
        <p:spPr>
          <a:xfrm>
            <a:off x="-21273" y="-7374"/>
            <a:ext cx="8396346"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5" name="DataEase 核心概念"/>
          <p:cNvSpPr txBox="1"/>
          <p:nvPr/>
        </p:nvSpPr>
        <p:spPr>
          <a:xfrm>
            <a:off x="16827" y="255654"/>
            <a:ext cx="9501246"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数据配置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过滤器 </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4928131" y="2373021"/>
            <a:ext cx="6061710" cy="10604077"/>
          </a:xfrm>
          <a:prstGeom prst="rect">
            <a:avLst/>
          </a:prstGeom>
        </p:spPr>
      </p:pic>
      <p:sp>
        <p:nvSpPr>
          <p:cNvPr id="6" name="文本框 5"/>
          <p:cNvSpPr txBox="1"/>
          <p:nvPr/>
        </p:nvSpPr>
        <p:spPr>
          <a:xfrm>
            <a:off x="14376900" y="2374105"/>
            <a:ext cx="7060200" cy="33737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690" rtl="0" fontAlgn="auto" latinLnBrk="0" hangingPunct="0">
              <a:lnSpc>
                <a:spcPct val="150000"/>
              </a:lnSpc>
              <a:spcBef>
                <a:spcPts val="0"/>
              </a:spcBef>
              <a:spcAft>
                <a:spcPts val="0"/>
              </a:spcAft>
              <a:buClrTx/>
              <a:buSzTx/>
              <a:buFontTx/>
              <a:buNone/>
            </a:pPr>
            <a:r>
              <a:rPr kumimoji="0" lang="zh-CN" altLang="en-US" sz="280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注意点：</a:t>
            </a:r>
            <a:endParaRPr kumimoji="0" lang="en-US" altLang="zh-CN" sz="280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a:p>
            <a:pPr marL="0" marR="0" indent="0" algn="l" defTabSz="821690" rtl="0" fontAlgn="auto" latinLnBrk="0" hangingPunct="0">
              <a:lnSpc>
                <a:spcPct val="150000"/>
              </a:lnSpc>
              <a:spcBef>
                <a:spcPts val="0"/>
              </a:spcBef>
              <a:spcAft>
                <a:spcPts val="0"/>
              </a:spcAft>
              <a:buClrTx/>
              <a:buSzTx/>
              <a:buFontTx/>
              <a:buNone/>
            </a:pPr>
            <a:r>
              <a:rPr lang="en-US" altLang="zh-CN" sz="2800" b="0" dirty="0">
                <a:latin typeface="Helvetica Neue" panose="02000503000000020004" charset="0"/>
                <a:ea typeface="黑体-简" panose="02000000000000000000" charset="-122"/>
              </a:rPr>
              <a:t>1</a:t>
            </a:r>
            <a:r>
              <a:rPr lang="zh-CN" altLang="en-US" sz="2800" b="0" dirty="0">
                <a:latin typeface="Helvetica Neue" panose="02000503000000020004" charset="0"/>
                <a:ea typeface="黑体-简" panose="02000000000000000000" charset="-122"/>
              </a:rPr>
              <a:t>、依次将层级关系拖动至 钻取</a:t>
            </a:r>
            <a:r>
              <a:rPr lang="en-US" altLang="zh-CN" sz="2800" b="0" dirty="0">
                <a:latin typeface="Helvetica Neue" panose="02000503000000020004" charset="0"/>
                <a:ea typeface="黑体-简" panose="02000000000000000000" charset="-122"/>
              </a:rPr>
              <a:t>/</a:t>
            </a:r>
            <a:r>
              <a:rPr lang="zh-CN" altLang="en-US" sz="2800" b="0" dirty="0">
                <a:latin typeface="Helvetica Neue" panose="02000503000000020004" charset="0"/>
                <a:ea typeface="黑体-简" panose="02000000000000000000" charset="-122"/>
              </a:rPr>
              <a:t>维度 框，从上到下逐层深入。</a:t>
            </a:r>
            <a:endParaRPr lang="en-US" altLang="zh-CN" sz="2800" b="0" dirty="0">
              <a:latin typeface="Helvetica Neue" panose="02000503000000020004" charset="0"/>
              <a:ea typeface="黑体-简" panose="02000000000000000000" charset="-122"/>
            </a:endParaRPr>
          </a:p>
          <a:p>
            <a:pPr marL="0" marR="0" indent="0" algn="l" defTabSz="821690" rtl="0" fontAlgn="auto" latinLnBrk="0" hangingPunct="0">
              <a:lnSpc>
                <a:spcPct val="150000"/>
              </a:lnSpc>
              <a:spcBef>
                <a:spcPts val="0"/>
              </a:spcBef>
              <a:spcAft>
                <a:spcPts val="0"/>
              </a:spcAft>
              <a:buClrTx/>
              <a:buSzTx/>
              <a:buFontTx/>
              <a:buNone/>
            </a:pPr>
            <a:r>
              <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2</a:t>
            </a:r>
            <a:r>
              <a:rPr kumimoji="0" lang="zh-CN" altLang="en-US"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、钻取</a:t>
            </a:r>
            <a:r>
              <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a:t>
            </a:r>
            <a:r>
              <a:rPr kumimoji="0" lang="zh-CN" altLang="en-US"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rPr>
              <a:t>维度 里的最上面的字段，必须为维度里的字段。</a:t>
            </a:r>
            <a:endParaRPr kumimoji="0" lang="en-US" altLang="zh-CN" sz="2800" b="0" i="0" u="none" strike="noStrike" cap="none" spc="0" normalizeH="0" baseline="0" dirty="0">
              <a:ln>
                <a:noFill/>
              </a:ln>
              <a:solidFill>
                <a:srgbClr val="000000"/>
              </a:solidFill>
              <a:effectLst/>
              <a:uFillTx/>
              <a:latin typeface="Helvetica Neue" panose="02000503000000020004" charset="0"/>
              <a:ea typeface="黑体-简" panose="02000000000000000000" charset="-122"/>
              <a:sym typeface="Helvetica Neue" panose="02000503000000020004"/>
            </a:endParaRPr>
          </a:p>
        </p:txBody>
      </p:sp>
      <p:sp>
        <p:nvSpPr>
          <p:cNvPr id="3" name="矩形"/>
          <p:cNvSpPr/>
          <p:nvPr/>
        </p:nvSpPr>
        <p:spPr>
          <a:xfrm>
            <a:off x="-21273" y="-7374"/>
            <a:ext cx="7772891" cy="263028"/>
          </a:xfrm>
          <a:prstGeom prst="rect">
            <a:avLst/>
          </a:prstGeom>
          <a:solidFill>
            <a:schemeClr val="accent1"/>
          </a:solidFill>
          <a:ln w="12700">
            <a:miter lim="400000"/>
          </a:ln>
        </p:spPr>
        <p:txBody>
          <a:bodyPr lIns="45719" rIns="45719" anchor="ctr"/>
          <a:lstStyle/>
          <a:p>
            <a:pPr marL="0" marR="0" lvl="0" indent="0" algn="ctr" defTabSz="914400" rtl="0" eaLnBrk="1" fontAlgn="auto" latinLnBrk="0" hangingPunct="0">
              <a:lnSpc>
                <a:spcPct val="100000"/>
              </a:lnSpc>
              <a:spcBef>
                <a:spcPts val="0"/>
              </a:spcBef>
              <a:spcAft>
                <a:spcPts val="0"/>
              </a:spcAft>
              <a:buClrTx/>
              <a:buSzTx/>
              <a:buFontTx/>
              <a:buNone/>
              <a:defRPr sz="2400" b="1">
                <a:solidFill>
                  <a:srgbClr val="0A7BE0"/>
                </a:solidFill>
                <a:latin typeface="Calibri"/>
                <a:ea typeface="Calibri"/>
                <a:cs typeface="Calibri"/>
                <a:sym typeface="Calibri"/>
              </a:defRPr>
            </a:pPr>
            <a:endParaRPr kumimoji="0" sz="2400" b="1" i="0" u="none" strike="noStrike" kern="0" cap="none" spc="0" normalizeH="0" baseline="0" noProof="0" dirty="0">
              <a:ln>
                <a:noFill/>
              </a:ln>
              <a:solidFill>
                <a:srgbClr val="0A7BE0"/>
              </a:solidFill>
              <a:effectLst/>
              <a:uLnTx/>
              <a:uFillTx/>
              <a:latin typeface="Calibri"/>
              <a:cs typeface="Calibri"/>
              <a:sym typeface="Calibri"/>
            </a:endParaRPr>
          </a:p>
        </p:txBody>
      </p:sp>
      <p:sp>
        <p:nvSpPr>
          <p:cNvPr id="4" name="DataEase 核心概念"/>
          <p:cNvSpPr txBox="1"/>
          <p:nvPr/>
        </p:nvSpPr>
        <p:spPr>
          <a:xfrm>
            <a:off x="16827" y="255654"/>
            <a:ext cx="9501246" cy="955906"/>
          </a:xfrm>
          <a:prstGeom prst="rect">
            <a:avLst/>
          </a:prstGeom>
          <a:ln w="12700">
            <a:miter lim="400000"/>
          </a:ln>
        </p:spPr>
        <p:txBody>
          <a:bodyPr lIns="0" tIns="0" rIns="0" bIns="0"/>
          <a:lstStyle>
            <a:lvl1pPr indent="0" defTabSz="914400">
              <a:defRPr sz="5000" b="1">
                <a:solidFill>
                  <a:schemeClr val="accent1"/>
                </a:solidFill>
              </a:defRPr>
            </a:lvl1pPr>
          </a:lstStyle>
          <a:p>
            <a:pPr marL="0" marR="0" lvl="0" indent="0" algn="l" defTabSz="914400" rtl="0" eaLnBrk="1" fontAlgn="auto" latinLnBrk="0" hangingPunct="0">
              <a:lnSpc>
                <a:spcPct val="100000"/>
              </a:lnSpc>
              <a:spcBef>
                <a:spcPts val="0"/>
              </a:spcBef>
              <a:spcAft>
                <a:spcPts val="0"/>
              </a:spcAft>
              <a:buClrTx/>
              <a:buSzTx/>
              <a:buFontTx/>
              <a:buNone/>
              <a:defRPr/>
            </a:pPr>
            <a:r>
              <a:rPr lang="zh-CN" altLang="en-US" dirty="0">
                <a:solidFill>
                  <a:srgbClr val="0A7BE0"/>
                </a:solidFill>
                <a:latin typeface="Helvetica Neue" panose="02000503000000020004" charset="0"/>
                <a:ea typeface="黑体-简" panose="02000000000000000000" charset="-122"/>
              </a:rPr>
              <a:t>视图制作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数据配置 </a:t>
            </a:r>
            <a:r>
              <a:rPr lang="en-US" altLang="zh-CN" dirty="0">
                <a:solidFill>
                  <a:srgbClr val="0A7BE0"/>
                </a:solidFill>
                <a:latin typeface="Helvetica Neue" panose="02000503000000020004" charset="0"/>
                <a:ea typeface="黑体-简" panose="02000000000000000000" charset="-122"/>
              </a:rPr>
              <a:t>–</a:t>
            </a:r>
            <a:r>
              <a:rPr lang="zh-CN" altLang="en-US" dirty="0">
                <a:solidFill>
                  <a:srgbClr val="0A7BE0"/>
                </a:solidFill>
                <a:latin typeface="Helvetica Neue" panose="02000503000000020004" charset="0"/>
                <a:ea typeface="黑体-简" panose="02000000000000000000" charset="-122"/>
              </a:rPr>
              <a:t> 钻取 </a:t>
            </a:r>
            <a:endParaRPr kumimoji="0" lang="zh-CN" altLang="en-US" sz="5000" b="1" i="0" u="none" strike="noStrike" kern="0" cap="none" spc="0" normalizeH="0" baseline="0" noProof="0" dirty="0">
              <a:ln>
                <a:noFill/>
              </a:ln>
              <a:solidFill>
                <a:srgbClr val="0A7BE0"/>
              </a:solidFill>
              <a:effectLst/>
              <a:uLnTx/>
              <a:uFillTx/>
              <a:latin typeface="Helvetica Neue" panose="02000503000000020004" charset="0"/>
              <a:ea typeface="黑体-简" panose="02000000000000000000" charset="-122"/>
              <a:cs typeface="Helvetica Neue" panose="02000503000000020004"/>
              <a:sym typeface="Helvetica Neue" panose="02000503000000020004"/>
            </a:endParaRPr>
          </a:p>
        </p:txBody>
      </p:sp>
    </p:spTree>
  </p:cSld>
  <p:clrMapOvr>
    <a:masterClrMapping/>
  </p:clrMapOvr>
  <p:transition spd="med"/>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000" b="0" i="0" u="none" strike="noStrike" cap="none" spc="0" normalizeH="0" baseline="0">
            <a:ln>
              <a:noFill/>
            </a:ln>
            <a:solidFill>
              <a:srgbClr val="FFFFFF"/>
            </a:solidFill>
            <a:effectLst/>
            <a:uFillTx/>
            <a:latin typeface="+mn-lt"/>
            <a:ea typeface="+mn-ea"/>
            <a:cs typeface="+mn-cs"/>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000" b="0" i="0" u="none" strike="noStrike" cap="none" spc="0" normalizeH="0" baseline="0">
            <a:ln>
              <a:noFill/>
            </a:ln>
            <a:solidFill>
              <a:srgbClr val="FFFFFF"/>
            </a:solidFill>
            <a:effectLst/>
            <a:uFillTx/>
            <a:latin typeface="+mn-lt"/>
            <a:ea typeface="+mn-ea"/>
            <a:cs typeface="+mn-cs"/>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71437" tIns="71437" rIns="71437" bIns="71437" numCol="1" spcCol="38100" rtlCol="0" anchor="ctr">
        <a:spAutoFit/>
      </a:bodyPr>
      <a:lstStyle>
        <a:defPPr marL="0" marR="0" indent="0" algn="ctr" defTabSz="821690" rtl="0" fontAlgn="auto" latinLnBrk="0" hangingPunct="0">
          <a:lnSpc>
            <a:spcPct val="100000"/>
          </a:lnSpc>
          <a:spcBef>
            <a:spcPts val="0"/>
          </a:spcBef>
          <a:spcAft>
            <a:spcPts val="0"/>
          </a:spcAft>
          <a:buClrTx/>
          <a:buSzTx/>
          <a:buFontTx/>
          <a:buNone/>
          <a:defRPr kumimoji="0" sz="3200" b="1" i="0" u="none" strike="noStrike" cap="none" spc="0" normalizeH="0" baseline="0">
            <a:ln>
              <a:noFill/>
            </a:ln>
            <a:solidFill>
              <a:srgbClr val="000000"/>
            </a:solidFill>
            <a:effectLst/>
            <a:uFillTx/>
            <a:latin typeface="Helvetica Neue" panose="02000503000000020004"/>
            <a:ea typeface="Helvetica Neue" panose="02000503000000020004"/>
            <a:cs typeface="Helvetica Neue" panose="02000503000000020004"/>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2707</Words>
  <Application>WPS 演示</Application>
  <PresentationFormat>自定义</PresentationFormat>
  <Paragraphs>237</Paragraphs>
  <Slides>27</Slides>
  <Notes>5</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27</vt:i4>
      </vt:variant>
    </vt:vector>
  </HeadingPairs>
  <TitlesOfParts>
    <vt:vector size="49" baseType="lpstr">
      <vt:lpstr>Arial</vt:lpstr>
      <vt:lpstr>宋体</vt:lpstr>
      <vt:lpstr>Wingdings</vt:lpstr>
      <vt:lpstr>Helvetica Neue</vt:lpstr>
      <vt:lpstr>Helvetica Neue Medium</vt:lpstr>
      <vt:lpstr>Helvetica Neue Light</vt:lpstr>
      <vt:lpstr>Helvetica Neue Thin</vt:lpstr>
      <vt:lpstr>Helvetica Light</vt:lpstr>
      <vt:lpstr>Helvetica</vt:lpstr>
      <vt:lpstr>Helvetica Neue</vt:lpstr>
      <vt:lpstr>黑体-简</vt:lpstr>
      <vt:lpstr>Trebuchet MS</vt:lpstr>
      <vt:lpstr>Calibri</vt:lpstr>
      <vt:lpstr>微软雅黑</vt:lpstr>
      <vt:lpstr>汉仪旗黑</vt:lpstr>
      <vt:lpstr>宋体</vt:lpstr>
      <vt:lpstr>汉仪书宋二KW</vt:lpstr>
      <vt:lpstr>Arial Unicode MS</vt:lpstr>
      <vt:lpstr>PingFang SC</vt:lpstr>
      <vt:lpstr>Alibaba PuHuiTi 3.0 55 Regular</vt:lpstr>
      <vt:lpstr>苹方-简</vt:lpstr>
      <vt:lpstr>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看啥子啊</cp:lastModifiedBy>
  <cp:revision>695</cp:revision>
  <dcterms:created xsi:type="dcterms:W3CDTF">2024-02-04T02:56:31Z</dcterms:created>
  <dcterms:modified xsi:type="dcterms:W3CDTF">2024-02-04T02:56:31Z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27E523491D666885694EB765021EF797_42</vt:lpwstr>
  </property>
  <property fmtid="{D5CDD505-2E9C-101B-9397-08002B2CF9AE}" pid="3" name="KSOProductBuildVer">
    <vt:lpwstr>2052-6.4.0.8550</vt:lpwstr>
  </property>
</Properties>
</file>